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2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6858000" cy="9906000" type="A4"/>
  <p:notesSz cx="6813550" cy="9945688"/>
  <p:defaultTextStyle>
    <a:defPPr>
      <a:defRPr lang="ja-JP"/>
    </a:defPPr>
    <a:lvl1pPr algn="l" rtl="0" fontAlgn="base">
      <a:spcBef>
        <a:spcPct val="0"/>
      </a:spcBef>
      <a:spcAft>
        <a:spcPct val="0"/>
      </a:spcAft>
      <a:defRPr kumimoji="1" sz="1000" kern="1200">
        <a:solidFill>
          <a:schemeClr val="tx1"/>
        </a:solidFill>
        <a:latin typeface="Times New Roman" charset="0"/>
        <a:ea typeface="ＭＳ Ｐ明朝" pitchFamily="18" charset="-128"/>
        <a:cs typeface="+mn-cs"/>
      </a:defRPr>
    </a:lvl1pPr>
    <a:lvl2pPr marL="457200" algn="l" rtl="0" fontAlgn="base">
      <a:spcBef>
        <a:spcPct val="0"/>
      </a:spcBef>
      <a:spcAft>
        <a:spcPct val="0"/>
      </a:spcAft>
      <a:defRPr kumimoji="1" sz="1000" kern="1200">
        <a:solidFill>
          <a:schemeClr val="tx1"/>
        </a:solidFill>
        <a:latin typeface="Times New Roman" charset="0"/>
        <a:ea typeface="ＭＳ Ｐ明朝" pitchFamily="18" charset="-128"/>
        <a:cs typeface="+mn-cs"/>
      </a:defRPr>
    </a:lvl2pPr>
    <a:lvl3pPr marL="914400" algn="l" rtl="0" fontAlgn="base">
      <a:spcBef>
        <a:spcPct val="0"/>
      </a:spcBef>
      <a:spcAft>
        <a:spcPct val="0"/>
      </a:spcAft>
      <a:defRPr kumimoji="1" sz="1000" kern="1200">
        <a:solidFill>
          <a:schemeClr val="tx1"/>
        </a:solidFill>
        <a:latin typeface="Times New Roman" charset="0"/>
        <a:ea typeface="ＭＳ Ｐ明朝" pitchFamily="18" charset="-128"/>
        <a:cs typeface="+mn-cs"/>
      </a:defRPr>
    </a:lvl3pPr>
    <a:lvl4pPr marL="1371600" algn="l" rtl="0" fontAlgn="base">
      <a:spcBef>
        <a:spcPct val="0"/>
      </a:spcBef>
      <a:spcAft>
        <a:spcPct val="0"/>
      </a:spcAft>
      <a:defRPr kumimoji="1" sz="1000" kern="1200">
        <a:solidFill>
          <a:schemeClr val="tx1"/>
        </a:solidFill>
        <a:latin typeface="Times New Roman" charset="0"/>
        <a:ea typeface="ＭＳ Ｐ明朝" pitchFamily="18" charset="-128"/>
        <a:cs typeface="+mn-cs"/>
      </a:defRPr>
    </a:lvl4pPr>
    <a:lvl5pPr marL="1828800" algn="l" rtl="0" fontAlgn="base">
      <a:spcBef>
        <a:spcPct val="0"/>
      </a:spcBef>
      <a:spcAft>
        <a:spcPct val="0"/>
      </a:spcAft>
      <a:defRPr kumimoji="1" sz="1000" kern="1200">
        <a:solidFill>
          <a:schemeClr val="tx1"/>
        </a:solidFill>
        <a:latin typeface="Times New Roman" charset="0"/>
        <a:ea typeface="ＭＳ Ｐ明朝" pitchFamily="18" charset="-128"/>
        <a:cs typeface="+mn-cs"/>
      </a:defRPr>
    </a:lvl5pPr>
    <a:lvl6pPr marL="2286000" algn="l" defTabSz="914400" rtl="0" eaLnBrk="1" latinLnBrk="0" hangingPunct="1">
      <a:defRPr kumimoji="1" sz="1000" kern="1200">
        <a:solidFill>
          <a:schemeClr val="tx1"/>
        </a:solidFill>
        <a:latin typeface="Times New Roman" charset="0"/>
        <a:ea typeface="ＭＳ Ｐ明朝" pitchFamily="18" charset="-128"/>
        <a:cs typeface="+mn-cs"/>
      </a:defRPr>
    </a:lvl6pPr>
    <a:lvl7pPr marL="2743200" algn="l" defTabSz="914400" rtl="0" eaLnBrk="1" latinLnBrk="0" hangingPunct="1">
      <a:defRPr kumimoji="1" sz="1000" kern="1200">
        <a:solidFill>
          <a:schemeClr val="tx1"/>
        </a:solidFill>
        <a:latin typeface="Times New Roman" charset="0"/>
        <a:ea typeface="ＭＳ Ｐ明朝" pitchFamily="18" charset="-128"/>
        <a:cs typeface="+mn-cs"/>
      </a:defRPr>
    </a:lvl7pPr>
    <a:lvl8pPr marL="3200400" algn="l" defTabSz="914400" rtl="0" eaLnBrk="1" latinLnBrk="0" hangingPunct="1">
      <a:defRPr kumimoji="1" sz="1000" kern="1200">
        <a:solidFill>
          <a:schemeClr val="tx1"/>
        </a:solidFill>
        <a:latin typeface="Times New Roman" charset="0"/>
        <a:ea typeface="ＭＳ Ｐ明朝" pitchFamily="18" charset="-128"/>
        <a:cs typeface="+mn-cs"/>
      </a:defRPr>
    </a:lvl8pPr>
    <a:lvl9pPr marL="3657600" algn="l" defTabSz="914400" rtl="0" eaLnBrk="1" latinLnBrk="0" hangingPunct="1">
      <a:defRPr kumimoji="1" sz="1000" kern="1200">
        <a:solidFill>
          <a:schemeClr val="tx1"/>
        </a:solidFill>
        <a:latin typeface="Times New Roman" charset="0"/>
        <a:ea typeface="ＭＳ Ｐ明朝" pitchFamily="1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FFFF00"/>
    <a:srgbClr val="FFFFCC"/>
    <a:srgbClr val="FFCCFF"/>
    <a:srgbClr val="FF3300"/>
    <a:srgbClr val="CCFF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58" autoAdjust="0"/>
    <p:restoredTop sz="90929"/>
  </p:normalViewPr>
  <p:slideViewPr>
    <p:cSldViewPr>
      <p:cViewPr>
        <p:scale>
          <a:sx n="50" d="100"/>
          <a:sy n="50" d="100"/>
        </p:scale>
        <p:origin x="-2610" y="-102"/>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t" anchorCtr="0" compatLnSpc="1">
            <a:prstTxWarp prst="textNoShape">
              <a:avLst/>
            </a:prstTxWarp>
          </a:bodyPr>
          <a:lstStyle>
            <a:lvl1pPr defTabSz="922338">
              <a:defRPr sz="1200">
                <a:ea typeface="ＭＳ Ｐゴシック" pitchFamily="50" charset="-128"/>
              </a:defRPr>
            </a:lvl1pPr>
          </a:lstStyle>
          <a:p>
            <a:endParaRPr lang="en-US" altLang="ja-JP"/>
          </a:p>
        </p:txBody>
      </p:sp>
      <p:sp>
        <p:nvSpPr>
          <p:cNvPr id="12291" name="Rectangle 3"/>
          <p:cNvSpPr>
            <a:spLocks noGrp="1" noChangeArrowheads="1"/>
          </p:cNvSpPr>
          <p:nvPr>
            <p:ph type="dt" sz="quarter" idx="1"/>
          </p:nvPr>
        </p:nvSpPr>
        <p:spPr bwMode="auto">
          <a:xfrm>
            <a:off x="3860800"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t" anchorCtr="0" compatLnSpc="1">
            <a:prstTxWarp prst="textNoShape">
              <a:avLst/>
            </a:prstTxWarp>
          </a:bodyPr>
          <a:lstStyle>
            <a:lvl1pPr algn="r" defTabSz="922338">
              <a:defRPr sz="1200">
                <a:ea typeface="ＭＳ Ｐゴシック" pitchFamily="50" charset="-128"/>
              </a:defRPr>
            </a:lvl1pPr>
          </a:lstStyle>
          <a:p>
            <a:endParaRPr lang="en-US" altLang="ja-JP"/>
          </a:p>
        </p:txBody>
      </p:sp>
      <p:sp>
        <p:nvSpPr>
          <p:cNvPr id="12292" name="Rectangle 4"/>
          <p:cNvSpPr>
            <a:spLocks noGrp="1" noChangeArrowheads="1"/>
          </p:cNvSpPr>
          <p:nvPr>
            <p:ph type="ftr" sz="quarter" idx="2"/>
          </p:nvPr>
        </p:nvSpPr>
        <p:spPr bwMode="auto">
          <a:xfrm>
            <a:off x="0" y="9447213"/>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b" anchorCtr="0" compatLnSpc="1">
            <a:prstTxWarp prst="textNoShape">
              <a:avLst/>
            </a:prstTxWarp>
          </a:bodyPr>
          <a:lstStyle>
            <a:lvl1pPr defTabSz="922338">
              <a:defRPr sz="1200">
                <a:ea typeface="ＭＳ Ｐゴシック" pitchFamily="50" charset="-128"/>
              </a:defRPr>
            </a:lvl1pPr>
          </a:lstStyle>
          <a:p>
            <a:endParaRPr lang="en-US" altLang="ja-JP"/>
          </a:p>
        </p:txBody>
      </p:sp>
      <p:sp>
        <p:nvSpPr>
          <p:cNvPr id="12293" name="Rectangle 5"/>
          <p:cNvSpPr>
            <a:spLocks noGrp="1" noChangeArrowheads="1"/>
          </p:cNvSpPr>
          <p:nvPr>
            <p:ph type="sldNum" sz="quarter" idx="3"/>
          </p:nvPr>
        </p:nvSpPr>
        <p:spPr bwMode="auto">
          <a:xfrm>
            <a:off x="3860800" y="9447213"/>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00" tIns="46150" rIns="92300" bIns="46150" numCol="1" anchor="b" anchorCtr="0" compatLnSpc="1">
            <a:prstTxWarp prst="textNoShape">
              <a:avLst/>
            </a:prstTxWarp>
          </a:bodyPr>
          <a:lstStyle>
            <a:lvl1pPr algn="r" defTabSz="922338">
              <a:defRPr sz="1200">
                <a:ea typeface="ＭＳ Ｐゴシック" pitchFamily="50" charset="-128"/>
              </a:defRPr>
            </a:lvl1pPr>
          </a:lstStyle>
          <a:p>
            <a:fld id="{3A0F4B43-A457-4DF8-8EF7-358FB2BBAFAC}" type="slidenum">
              <a:rPr lang="en-US" altLang="ja-JP"/>
              <a:pPr/>
              <a:t>‹#›</a:t>
            </a:fld>
            <a:endParaRPr lang="en-US" altLang="ja-JP"/>
          </a:p>
        </p:txBody>
      </p:sp>
    </p:spTree>
    <p:extLst>
      <p:ext uri="{BB962C8B-B14F-4D97-AF65-F5344CB8AC3E}">
        <p14:creationId xmlns:p14="http://schemas.microsoft.com/office/powerpoint/2010/main" val="13909726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6575"/>
            <a:ext cx="5829300" cy="212407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028700" y="5613400"/>
            <a:ext cx="4800600" cy="25320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C807E279-AFC8-4BF8-A976-D0C9146ED438}" type="slidenum">
              <a:rPr lang="en-US" altLang="ja-JP"/>
              <a:pPr/>
              <a:t>‹#›</a:t>
            </a:fld>
            <a:endParaRPr lang="en-US" altLang="ja-JP"/>
          </a:p>
        </p:txBody>
      </p:sp>
    </p:spTree>
    <p:extLst>
      <p:ext uri="{BB962C8B-B14F-4D97-AF65-F5344CB8AC3E}">
        <p14:creationId xmlns:p14="http://schemas.microsoft.com/office/powerpoint/2010/main" val="112315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E126E41-33E6-4CFC-A8BC-8312B6FC0EFE}" type="slidenum">
              <a:rPr lang="en-US" altLang="ja-JP"/>
              <a:pPr/>
              <a:t>‹#›</a:t>
            </a:fld>
            <a:endParaRPr lang="en-US" altLang="ja-JP"/>
          </a:p>
        </p:txBody>
      </p:sp>
    </p:spTree>
    <p:extLst>
      <p:ext uri="{BB962C8B-B14F-4D97-AF65-F5344CB8AC3E}">
        <p14:creationId xmlns:p14="http://schemas.microsoft.com/office/powerpoint/2010/main" val="349128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886325" y="881063"/>
            <a:ext cx="1457325" cy="79248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514350" y="881063"/>
            <a:ext cx="4219575" cy="7924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AEB35D4-46B6-4B1D-9AF1-636855170E43}" type="slidenum">
              <a:rPr lang="en-US" altLang="ja-JP"/>
              <a:pPr/>
              <a:t>‹#›</a:t>
            </a:fld>
            <a:endParaRPr lang="en-US" altLang="ja-JP"/>
          </a:p>
        </p:txBody>
      </p:sp>
    </p:spTree>
    <p:extLst>
      <p:ext uri="{BB962C8B-B14F-4D97-AF65-F5344CB8AC3E}">
        <p14:creationId xmlns:p14="http://schemas.microsoft.com/office/powerpoint/2010/main" val="409196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847F8F0-9F2B-4EBD-900C-C856134C9EE6}" type="slidenum">
              <a:rPr lang="en-US" altLang="ja-JP"/>
              <a:pPr/>
              <a:t>‹#›</a:t>
            </a:fld>
            <a:endParaRPr lang="en-US" altLang="ja-JP"/>
          </a:p>
        </p:txBody>
      </p:sp>
    </p:spTree>
    <p:extLst>
      <p:ext uri="{BB962C8B-B14F-4D97-AF65-F5344CB8AC3E}">
        <p14:creationId xmlns:p14="http://schemas.microsoft.com/office/powerpoint/2010/main" val="820372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338" y="6365875"/>
            <a:ext cx="5829300" cy="1966913"/>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541338" y="4198938"/>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5BBCDC6-01A1-4384-936F-FA601A7B6117}" type="slidenum">
              <a:rPr lang="en-US" altLang="ja-JP"/>
              <a:pPr/>
              <a:t>‹#›</a:t>
            </a:fld>
            <a:endParaRPr lang="en-US" altLang="ja-JP"/>
          </a:p>
        </p:txBody>
      </p:sp>
    </p:spTree>
    <p:extLst>
      <p:ext uri="{BB962C8B-B14F-4D97-AF65-F5344CB8AC3E}">
        <p14:creationId xmlns:p14="http://schemas.microsoft.com/office/powerpoint/2010/main" val="1082040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514350" y="2862263"/>
            <a:ext cx="2838450" cy="594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3505200" y="2862263"/>
            <a:ext cx="2838450" cy="594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60A92E78-3CD5-40A5-B297-0ECC16C359FA}" type="slidenum">
              <a:rPr lang="en-US" altLang="ja-JP"/>
              <a:pPr/>
              <a:t>‹#›</a:t>
            </a:fld>
            <a:endParaRPr lang="en-US" altLang="ja-JP"/>
          </a:p>
        </p:txBody>
      </p:sp>
    </p:spTree>
    <p:extLst>
      <p:ext uri="{BB962C8B-B14F-4D97-AF65-F5344CB8AC3E}">
        <p14:creationId xmlns:p14="http://schemas.microsoft.com/office/powerpoint/2010/main" val="141717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875"/>
            <a:ext cx="6172200" cy="1651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342900" y="2217738"/>
            <a:ext cx="3030538"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342900" y="3141663"/>
            <a:ext cx="3030538"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3484563" y="2217738"/>
            <a:ext cx="3030537"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3484563" y="3141663"/>
            <a:ext cx="3030537"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5E35EC5E-7FAF-41FF-AC0B-96AA1C18612D}" type="slidenum">
              <a:rPr lang="en-US" altLang="ja-JP"/>
              <a:pPr/>
              <a:t>‹#›</a:t>
            </a:fld>
            <a:endParaRPr lang="en-US" altLang="ja-JP"/>
          </a:p>
        </p:txBody>
      </p:sp>
    </p:spTree>
    <p:extLst>
      <p:ext uri="{BB962C8B-B14F-4D97-AF65-F5344CB8AC3E}">
        <p14:creationId xmlns:p14="http://schemas.microsoft.com/office/powerpoint/2010/main" val="3360735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F6C5E87E-9E56-4D9C-9CDF-6782851FF99D}" type="slidenum">
              <a:rPr lang="en-US" altLang="ja-JP"/>
              <a:pPr/>
              <a:t>‹#›</a:t>
            </a:fld>
            <a:endParaRPr lang="en-US" altLang="ja-JP"/>
          </a:p>
        </p:txBody>
      </p:sp>
    </p:spTree>
    <p:extLst>
      <p:ext uri="{BB962C8B-B14F-4D97-AF65-F5344CB8AC3E}">
        <p14:creationId xmlns:p14="http://schemas.microsoft.com/office/powerpoint/2010/main" val="377518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4F37FA6A-30E0-44F2-8657-E724E91AF06C}" type="slidenum">
              <a:rPr lang="en-US" altLang="ja-JP"/>
              <a:pPr/>
              <a:t>‹#›</a:t>
            </a:fld>
            <a:endParaRPr lang="en-US" altLang="ja-JP"/>
          </a:p>
        </p:txBody>
      </p:sp>
    </p:spTree>
    <p:extLst>
      <p:ext uri="{BB962C8B-B14F-4D97-AF65-F5344CB8AC3E}">
        <p14:creationId xmlns:p14="http://schemas.microsoft.com/office/powerpoint/2010/main" val="2444469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3700"/>
            <a:ext cx="2255838" cy="1679575"/>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2681288" y="393700"/>
            <a:ext cx="3833812" cy="8455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342900" y="2073275"/>
            <a:ext cx="2255838" cy="6775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8BA0FCF7-BCC3-4450-974D-656A42987C4D}" type="slidenum">
              <a:rPr lang="en-US" altLang="ja-JP"/>
              <a:pPr/>
              <a:t>‹#›</a:t>
            </a:fld>
            <a:endParaRPr lang="en-US" altLang="ja-JP"/>
          </a:p>
        </p:txBody>
      </p:sp>
    </p:spTree>
    <p:extLst>
      <p:ext uri="{BB962C8B-B14F-4D97-AF65-F5344CB8AC3E}">
        <p14:creationId xmlns:p14="http://schemas.microsoft.com/office/powerpoint/2010/main" val="3652854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613" y="6934200"/>
            <a:ext cx="4114800" cy="819150"/>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344613" y="885825"/>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613" y="7753350"/>
            <a:ext cx="4114800" cy="11620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E935DC4-04B5-465B-94C9-00E0F5EE7BD4}" type="slidenum">
              <a:rPr lang="en-US" altLang="ja-JP"/>
              <a:pPr/>
              <a:t>‹#›</a:t>
            </a:fld>
            <a:endParaRPr lang="en-US" altLang="ja-JP"/>
          </a:p>
        </p:txBody>
      </p:sp>
    </p:spTree>
    <p:extLst>
      <p:ext uri="{BB962C8B-B14F-4D97-AF65-F5344CB8AC3E}">
        <p14:creationId xmlns:p14="http://schemas.microsoft.com/office/powerpoint/2010/main" val="394876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81063"/>
            <a:ext cx="58293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514350" y="2862263"/>
            <a:ext cx="58293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514350" y="9024938"/>
            <a:ext cx="142875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defRPr>
            </a:lvl1pPr>
          </a:lstStyle>
          <a:p>
            <a:endParaRPr lang="en-US" altLang="ja-JP"/>
          </a:p>
        </p:txBody>
      </p:sp>
      <p:sp>
        <p:nvSpPr>
          <p:cNvPr id="1029" name="Rectangle 5"/>
          <p:cNvSpPr>
            <a:spLocks noGrp="1" noChangeArrowheads="1"/>
          </p:cNvSpPr>
          <p:nvPr>
            <p:ph type="ftr" sz="quarter" idx="3"/>
          </p:nvPr>
        </p:nvSpPr>
        <p:spPr bwMode="auto">
          <a:xfrm>
            <a:off x="2343150" y="9024938"/>
            <a:ext cx="217170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defRPr>
            </a:lvl1pPr>
          </a:lstStyle>
          <a:p>
            <a:endParaRPr lang="en-US" altLang="ja-JP"/>
          </a:p>
        </p:txBody>
      </p:sp>
      <p:sp>
        <p:nvSpPr>
          <p:cNvPr id="1030" name="Rectangle 6"/>
          <p:cNvSpPr>
            <a:spLocks noGrp="1" noChangeArrowheads="1"/>
          </p:cNvSpPr>
          <p:nvPr>
            <p:ph type="sldNum" sz="quarter" idx="4"/>
          </p:nvPr>
        </p:nvSpPr>
        <p:spPr bwMode="auto">
          <a:xfrm>
            <a:off x="4914900" y="9024938"/>
            <a:ext cx="142875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mn-ea"/>
              </a:defRPr>
            </a:lvl1pPr>
          </a:lstStyle>
          <a:p>
            <a:fld id="{1379E648-EF22-4D1A-B3BA-4D7A181E4A40}"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charset="0"/>
          <a:ea typeface="ＭＳ Ｐゴシック" pitchFamily="50" charset="-128"/>
        </a:defRPr>
      </a:lvl2pPr>
      <a:lvl3pPr algn="ctr" rtl="0" fontAlgn="base">
        <a:spcBef>
          <a:spcPct val="0"/>
        </a:spcBef>
        <a:spcAft>
          <a:spcPct val="0"/>
        </a:spcAft>
        <a:defRPr kumimoji="1" sz="4400">
          <a:solidFill>
            <a:schemeClr val="tx2"/>
          </a:solidFill>
          <a:latin typeface="Times New Roman" charset="0"/>
          <a:ea typeface="ＭＳ Ｐゴシック" pitchFamily="50" charset="-128"/>
        </a:defRPr>
      </a:lvl3pPr>
      <a:lvl4pPr algn="ctr" rtl="0" fontAlgn="base">
        <a:spcBef>
          <a:spcPct val="0"/>
        </a:spcBef>
        <a:spcAft>
          <a:spcPct val="0"/>
        </a:spcAft>
        <a:defRPr kumimoji="1" sz="4400">
          <a:solidFill>
            <a:schemeClr val="tx2"/>
          </a:solidFill>
          <a:latin typeface="Times New Roman" charset="0"/>
          <a:ea typeface="ＭＳ Ｐゴシック" pitchFamily="50" charset="-128"/>
        </a:defRPr>
      </a:lvl4pPr>
      <a:lvl5pPr algn="ctr" rtl="0" fontAlgn="base">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（１／２１）</a:t>
            </a:r>
          </a:p>
        </p:txBody>
      </p:sp>
      <p:sp>
        <p:nvSpPr>
          <p:cNvPr id="2051" name="Rectangle 3"/>
          <p:cNvSpPr>
            <a:spLocks noChangeArrowheads="1"/>
          </p:cNvSpPr>
          <p:nvPr/>
        </p:nvSpPr>
        <p:spPr bwMode="auto">
          <a:xfrm>
            <a:off x="381000" y="266700"/>
            <a:ext cx="6172200" cy="929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101" name="Group 53"/>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dirty="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03" name="Rectangle 55"/>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grpSp>
        <p:nvGrpSpPr>
          <p:cNvPr id="2104" name="Group 56"/>
          <p:cNvGrpSpPr>
            <a:grpSpLocks/>
          </p:cNvGrpSpPr>
          <p:nvPr/>
        </p:nvGrpSpPr>
        <p:grpSpPr bwMode="auto">
          <a:xfrm>
            <a:off x="990600" y="1219200"/>
            <a:ext cx="1530350" cy="1611313"/>
            <a:chOff x="121" y="174"/>
            <a:chExt cx="1287" cy="1167"/>
          </a:xfrm>
        </p:grpSpPr>
        <p:sp>
          <p:nvSpPr>
            <p:cNvPr id="2105" name="Oval 57"/>
            <p:cNvSpPr>
              <a:spLocks noChangeArrowheads="1"/>
            </p:cNvSpPr>
            <p:nvPr/>
          </p:nvSpPr>
          <p:spPr bwMode="auto">
            <a:xfrm>
              <a:off x="121" y="174"/>
              <a:ext cx="1108" cy="1066"/>
            </a:xfrm>
            <a:prstGeom prst="ellipse">
              <a:avLst/>
            </a:prstGeom>
            <a:solidFill>
              <a:srgbClr val="FF0000"/>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06" name="Freeform 58"/>
            <p:cNvSpPr>
              <a:spLocks/>
            </p:cNvSpPr>
            <p:nvPr/>
          </p:nvSpPr>
          <p:spPr bwMode="auto">
            <a:xfrm>
              <a:off x="801" y="757"/>
              <a:ext cx="607" cy="584"/>
            </a:xfrm>
            <a:custGeom>
              <a:avLst/>
              <a:gdLst>
                <a:gd name="T0" fmla="*/ 0 w 1214"/>
                <a:gd name="T1" fmla="*/ 0 h 1168"/>
                <a:gd name="T2" fmla="*/ 0 w 1214"/>
                <a:gd name="T3" fmla="*/ 1168 h 1168"/>
                <a:gd name="T4" fmla="*/ 1214 w 1214"/>
                <a:gd name="T5" fmla="*/ 1168 h 1168"/>
                <a:gd name="T6" fmla="*/ 0 w 1214"/>
                <a:gd name="T7" fmla="*/ 0 h 1168"/>
              </a:gdLst>
              <a:ahLst/>
              <a:cxnLst>
                <a:cxn ang="0">
                  <a:pos x="T0" y="T1"/>
                </a:cxn>
                <a:cxn ang="0">
                  <a:pos x="T2" y="T3"/>
                </a:cxn>
                <a:cxn ang="0">
                  <a:pos x="T4" y="T5"/>
                </a:cxn>
                <a:cxn ang="0">
                  <a:pos x="T6" y="T7"/>
                </a:cxn>
              </a:cxnLst>
              <a:rect l="0" t="0" r="r" b="b"/>
              <a:pathLst>
                <a:path w="1214" h="1168">
                  <a:moveTo>
                    <a:pt x="0" y="0"/>
                  </a:moveTo>
                  <a:lnTo>
                    <a:pt x="0" y="1168"/>
                  </a:lnTo>
                  <a:lnTo>
                    <a:pt x="1214" y="1168"/>
                  </a:lnTo>
                  <a:lnTo>
                    <a:pt x="0" y="0"/>
                  </a:lnTo>
                  <a:close/>
                </a:path>
              </a:pathLst>
            </a:custGeom>
            <a:solidFill>
              <a:srgbClr val="FFFFFF"/>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07" name="Oval 59"/>
            <p:cNvSpPr>
              <a:spLocks noChangeArrowheads="1"/>
            </p:cNvSpPr>
            <p:nvPr/>
          </p:nvSpPr>
          <p:spPr bwMode="auto">
            <a:xfrm>
              <a:off x="424" y="470"/>
              <a:ext cx="502" cy="464"/>
            </a:xfrm>
            <a:prstGeom prst="ellipse">
              <a:avLst/>
            </a:prstGeom>
            <a:solidFill>
              <a:srgbClr val="FFFFFF"/>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08" name="Freeform 60"/>
            <p:cNvSpPr>
              <a:spLocks/>
            </p:cNvSpPr>
            <p:nvPr/>
          </p:nvSpPr>
          <p:spPr bwMode="auto">
            <a:xfrm>
              <a:off x="864" y="903"/>
              <a:ext cx="384" cy="345"/>
            </a:xfrm>
            <a:custGeom>
              <a:avLst/>
              <a:gdLst>
                <a:gd name="T0" fmla="*/ 0 w 718"/>
                <a:gd name="T1" fmla="*/ 0 h 690"/>
                <a:gd name="T2" fmla="*/ 0 w 718"/>
                <a:gd name="T3" fmla="*/ 690 h 690"/>
                <a:gd name="T4" fmla="*/ 718 w 718"/>
                <a:gd name="T5" fmla="*/ 690 h 690"/>
                <a:gd name="T6" fmla="*/ 0 w 718"/>
                <a:gd name="T7" fmla="*/ 0 h 690"/>
              </a:gdLst>
              <a:ahLst/>
              <a:cxnLst>
                <a:cxn ang="0">
                  <a:pos x="T0" y="T1"/>
                </a:cxn>
                <a:cxn ang="0">
                  <a:pos x="T2" y="T3"/>
                </a:cxn>
                <a:cxn ang="0">
                  <a:pos x="T4" y="T5"/>
                </a:cxn>
                <a:cxn ang="0">
                  <a:pos x="T6" y="T7"/>
                </a:cxn>
              </a:cxnLst>
              <a:rect l="0" t="0" r="r" b="b"/>
              <a:pathLst>
                <a:path w="718" h="690">
                  <a:moveTo>
                    <a:pt x="0" y="0"/>
                  </a:moveTo>
                  <a:lnTo>
                    <a:pt x="0" y="690"/>
                  </a:lnTo>
                  <a:lnTo>
                    <a:pt x="718" y="690"/>
                  </a:lnTo>
                  <a:lnTo>
                    <a:pt x="0" y="0"/>
                  </a:lnTo>
                  <a:close/>
                </a:path>
              </a:pathLst>
            </a:custGeom>
            <a:solidFill>
              <a:srgbClr val="FF0000"/>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109" name="WordArt 61"/>
          <p:cNvSpPr>
            <a:spLocks noChangeArrowheads="1" noChangeShapeType="1"/>
          </p:cNvSpPr>
          <p:nvPr/>
        </p:nvSpPr>
        <p:spPr bwMode="auto">
          <a:xfrm>
            <a:off x="1143000" y="3733800"/>
            <a:ext cx="4724400" cy="91440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ＱＣマニュアル</a:t>
            </a:r>
          </a:p>
        </p:txBody>
      </p:sp>
      <p:sp>
        <p:nvSpPr>
          <p:cNvPr id="2110" name="Text Box 62"/>
          <p:cNvSpPr txBox="1">
            <a:spLocks noChangeArrowheads="1"/>
          </p:cNvSpPr>
          <p:nvPr/>
        </p:nvSpPr>
        <p:spPr bwMode="auto">
          <a:xfrm>
            <a:off x="1387475" y="5334000"/>
            <a:ext cx="4200525" cy="685800"/>
          </a:xfrm>
          <a:prstGeom prst="rect">
            <a:avLst/>
          </a:prstGeom>
          <a:solidFill>
            <a:srgbClr val="FFFF00"/>
          </a:solidFill>
          <a:ln w="9525">
            <a:solidFill>
              <a:srgbClr val="000000"/>
            </a:solidFill>
            <a:miter lim="800000"/>
            <a:headEnd/>
            <a:tailEnd/>
          </a:ln>
        </p:spPr>
        <p:txBody>
          <a:bodyPr/>
          <a:lstStyle/>
          <a:p>
            <a:pPr algn="ctr" eaLnBrk="0" hangingPunct="0"/>
            <a:r>
              <a:rPr kumimoji="0" lang="ja-JP" altLang="en-US" sz="3600" b="1">
                <a:latin typeface="Century" pitchFamily="18" charset="0"/>
                <a:ea typeface="ＤＦPOP体" pitchFamily="81" charset="-128"/>
              </a:rPr>
              <a:t>新ＱＣ七つ道具編</a:t>
            </a:r>
          </a:p>
        </p:txBody>
      </p:sp>
      <p:sp>
        <p:nvSpPr>
          <p:cNvPr id="2111" name="WordArt 63"/>
          <p:cNvSpPr>
            <a:spLocks noChangeArrowheads="1" noChangeShapeType="1"/>
          </p:cNvSpPr>
          <p:nvPr/>
        </p:nvSpPr>
        <p:spPr bwMode="auto">
          <a:xfrm>
            <a:off x="838200" y="7620000"/>
            <a:ext cx="5334000" cy="1411288"/>
          </a:xfrm>
          <a:prstGeom prst="rect">
            <a:avLst/>
          </a:prstGeom>
        </p:spPr>
        <p:txBody>
          <a:bodyPr wrap="none" fromWordArt="1">
            <a:prstTxWarp prst="textPlain">
              <a:avLst>
                <a:gd name="adj" fmla="val 50000"/>
              </a:avLst>
            </a:prstTxWarp>
          </a:bodyPr>
          <a:lstStyle/>
          <a:p>
            <a:pPr algn="ctr"/>
            <a:r>
              <a:rPr lang="ja-JP" altLang="en-US" sz="4400" kern="10">
                <a:ln w="19050">
                  <a:solidFill>
                    <a:srgbClr val="99CCFF"/>
                  </a:solidFill>
                  <a:round/>
                  <a:headEnd/>
                  <a:tailEnd/>
                </a:ln>
                <a:solidFill>
                  <a:srgbClr val="0066CC"/>
                </a:solidFill>
                <a:effectLst>
                  <a:outerShdw dist="35921" dir="2700000" algn="ctr" rotWithShape="0">
                    <a:srgbClr val="990000"/>
                  </a:outerShdw>
                </a:effectLst>
                <a:latin typeface="ＭＳ Ｐゴシック"/>
                <a:ea typeface="ＭＳ Ｐゴシック"/>
              </a:rPr>
              <a:t>ＱＣサークル静岡地区</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（１０／２１）</a:t>
            </a:r>
          </a:p>
        </p:txBody>
      </p:sp>
      <p:sp>
        <p:nvSpPr>
          <p:cNvPr id="13315"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16"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13317"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35"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3336" name="Text Box 24"/>
          <p:cNvSpPr txBox="1">
            <a:spLocks noChangeArrowheads="1"/>
          </p:cNvSpPr>
          <p:nvPr/>
        </p:nvSpPr>
        <p:spPr bwMode="auto">
          <a:xfrm>
            <a:off x="1460500" y="239713"/>
            <a:ext cx="2959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系　　統　　図　　法</a:t>
            </a:r>
          </a:p>
        </p:txBody>
      </p:sp>
      <p:sp>
        <p:nvSpPr>
          <p:cNvPr id="13337" name="Rectangle 25"/>
          <p:cNvSpPr>
            <a:spLocks noChangeArrowheads="1"/>
          </p:cNvSpPr>
          <p:nvPr/>
        </p:nvSpPr>
        <p:spPr bwMode="auto">
          <a:xfrm>
            <a:off x="381000" y="685800"/>
            <a:ext cx="914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latin typeface="ＭＳ Ｐ明朝" pitchFamily="18" charset="-128"/>
              </a:rPr>
              <a:t>項  目</a:t>
            </a:r>
          </a:p>
        </p:txBody>
      </p:sp>
      <p:sp>
        <p:nvSpPr>
          <p:cNvPr id="13338" name="Rectangle 26"/>
          <p:cNvSpPr>
            <a:spLocks noChangeArrowheads="1"/>
          </p:cNvSpPr>
          <p:nvPr/>
        </p:nvSpPr>
        <p:spPr bwMode="auto">
          <a:xfrm>
            <a:off x="1295400" y="685800"/>
            <a:ext cx="5257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13339" name="Rectangle 27"/>
          <p:cNvSpPr>
            <a:spLocks noChangeArrowheads="1"/>
          </p:cNvSpPr>
          <p:nvPr/>
        </p:nvSpPr>
        <p:spPr bwMode="auto">
          <a:xfrm>
            <a:off x="381000" y="1066800"/>
            <a:ext cx="9144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系統図法とは</a:t>
            </a:r>
          </a:p>
        </p:txBody>
      </p:sp>
      <p:sp>
        <p:nvSpPr>
          <p:cNvPr id="13340" name="Rectangle 28"/>
          <p:cNvSpPr>
            <a:spLocks noChangeArrowheads="1"/>
          </p:cNvSpPr>
          <p:nvPr/>
        </p:nvSpPr>
        <p:spPr bwMode="auto">
          <a:xfrm>
            <a:off x="1295400" y="1066800"/>
            <a:ext cx="52578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ＶＥの機能分析に用いる機能系統図の考え方、作り方を応用した手法である。</a:t>
            </a:r>
          </a:p>
          <a:p>
            <a:r>
              <a:rPr lang="ja-JP" altLang="en-US"/>
              <a:t>すなわち、ある目的を達成するための手段や方策を系統的に展開し、実施できる具体的な手法や</a:t>
            </a:r>
          </a:p>
          <a:p>
            <a:r>
              <a:rPr lang="ja-JP" altLang="en-US"/>
              <a:t>方策を漏れなく引き出す方法である。</a:t>
            </a:r>
          </a:p>
        </p:txBody>
      </p:sp>
      <p:sp>
        <p:nvSpPr>
          <p:cNvPr id="13341" name="Rectangle 29"/>
          <p:cNvSpPr>
            <a:spLocks noChangeArrowheads="1"/>
          </p:cNvSpPr>
          <p:nvPr/>
        </p:nvSpPr>
        <p:spPr bwMode="auto">
          <a:xfrm>
            <a:off x="381000" y="1676400"/>
            <a:ext cx="9144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13342" name="Rectangle 30"/>
          <p:cNvSpPr>
            <a:spLocks noChangeArrowheads="1"/>
          </p:cNvSpPr>
          <p:nvPr/>
        </p:nvSpPr>
        <p:spPr bwMode="auto">
          <a:xfrm>
            <a:off x="1295400" y="1676400"/>
            <a:ext cx="52578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事象を系統的に論理展開しやすく、ヌケ・モレが少なくなる。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メンバーの意思統一がはかりやすい。</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手段を整理しやすく一目でわかるため、関係者への説得性がある。</a:t>
            </a:r>
          </a:p>
        </p:txBody>
      </p:sp>
      <p:sp>
        <p:nvSpPr>
          <p:cNvPr id="13343" name="Rectangle 31"/>
          <p:cNvSpPr>
            <a:spLocks noChangeArrowheads="1"/>
          </p:cNvSpPr>
          <p:nvPr/>
        </p:nvSpPr>
        <p:spPr bwMode="auto">
          <a:xfrm>
            <a:off x="381000" y="2362200"/>
            <a:ext cx="914400" cy="2971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a:p>
            <a:pPr algn="ctr"/>
            <a:r>
              <a:rPr lang="ja-JP" altLang="en-US"/>
              <a:t>（方策展開型）</a:t>
            </a:r>
          </a:p>
        </p:txBody>
      </p:sp>
      <p:sp>
        <p:nvSpPr>
          <p:cNvPr id="13344" name="Rectangle 32"/>
          <p:cNvSpPr>
            <a:spLocks noChangeArrowheads="1"/>
          </p:cNvSpPr>
          <p:nvPr/>
        </p:nvSpPr>
        <p:spPr bwMode="auto">
          <a:xfrm>
            <a:off x="1295400" y="2362200"/>
            <a:ext cx="5257800" cy="2971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13345" name="Text Box 33"/>
          <p:cNvSpPr txBox="1">
            <a:spLocks noChangeArrowheads="1"/>
          </p:cNvSpPr>
          <p:nvPr/>
        </p:nvSpPr>
        <p:spPr bwMode="auto">
          <a:xfrm>
            <a:off x="1220788" y="24098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手順１</a:t>
            </a:r>
          </a:p>
        </p:txBody>
      </p:sp>
      <p:sp>
        <p:nvSpPr>
          <p:cNvPr id="13346" name="Text Box 34"/>
          <p:cNvSpPr txBox="1">
            <a:spLocks noChangeArrowheads="1"/>
          </p:cNvSpPr>
          <p:nvPr/>
        </p:nvSpPr>
        <p:spPr bwMode="auto">
          <a:xfrm>
            <a:off x="1677988" y="2406650"/>
            <a:ext cx="4262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解決したい問題を「～を～するためには」という表現にして、目的・目標とする。</a:t>
            </a:r>
          </a:p>
          <a:p>
            <a:r>
              <a:rPr lang="ja-JP" altLang="en-US">
                <a:latin typeface="ＭＳ Ｐ明朝" pitchFamily="18" charset="-128"/>
              </a:rPr>
              <a:t>　（基本目的の設定）</a:t>
            </a:r>
          </a:p>
        </p:txBody>
      </p:sp>
      <p:sp>
        <p:nvSpPr>
          <p:cNvPr id="13347" name="Text Box 35"/>
          <p:cNvSpPr txBox="1">
            <a:spLocks noChangeArrowheads="1"/>
          </p:cNvSpPr>
          <p:nvPr/>
        </p:nvSpPr>
        <p:spPr bwMode="auto">
          <a:xfrm>
            <a:off x="1219200" y="28035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手順２</a:t>
            </a:r>
          </a:p>
        </p:txBody>
      </p:sp>
      <p:sp>
        <p:nvSpPr>
          <p:cNvPr id="13348" name="Text Box 36"/>
          <p:cNvSpPr txBox="1">
            <a:spLocks noChangeArrowheads="1"/>
          </p:cNvSpPr>
          <p:nvPr/>
        </p:nvSpPr>
        <p:spPr bwMode="auto">
          <a:xfrm>
            <a:off x="1676400" y="2800350"/>
            <a:ext cx="39830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目的・目標を果たしていくにあたっての制約条件を明確にして明記する。</a:t>
            </a:r>
          </a:p>
        </p:txBody>
      </p:sp>
      <p:sp>
        <p:nvSpPr>
          <p:cNvPr id="13349" name="Text Box 37"/>
          <p:cNvSpPr txBox="1">
            <a:spLocks noChangeArrowheads="1"/>
          </p:cNvSpPr>
          <p:nvPr/>
        </p:nvSpPr>
        <p:spPr bwMode="auto">
          <a:xfrm>
            <a:off x="1219200" y="3105150"/>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手順３</a:t>
            </a:r>
          </a:p>
        </p:txBody>
      </p:sp>
      <p:sp>
        <p:nvSpPr>
          <p:cNvPr id="13350" name="Text Box 38"/>
          <p:cNvSpPr txBox="1">
            <a:spLocks noChangeArrowheads="1"/>
          </p:cNvSpPr>
          <p:nvPr/>
        </p:nvSpPr>
        <p:spPr bwMode="auto">
          <a:xfrm>
            <a:off x="1676400" y="3101975"/>
            <a:ext cx="25892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目的を果たす一次手段を考える。</a:t>
            </a:r>
          </a:p>
          <a:p>
            <a:r>
              <a:rPr lang="ja-JP" altLang="en-US">
                <a:latin typeface="ＭＳ Ｐ明朝" pitchFamily="18" charset="-128"/>
              </a:rPr>
              <a:t>　手段は「○○を</a:t>
            </a:r>
            <a:r>
              <a:rPr lang="en-US" altLang="ja-JP">
                <a:latin typeface="ＭＳ Ｐ明朝" pitchFamily="18" charset="-128"/>
              </a:rPr>
              <a:t>××</a:t>
            </a:r>
            <a:r>
              <a:rPr lang="ja-JP" altLang="en-US">
                <a:latin typeface="ＭＳ Ｐ明朝" pitchFamily="18" charset="-128"/>
              </a:rPr>
              <a:t>する」という表現にする。</a:t>
            </a:r>
          </a:p>
        </p:txBody>
      </p:sp>
      <p:sp>
        <p:nvSpPr>
          <p:cNvPr id="13351" name="Text Box 39"/>
          <p:cNvSpPr txBox="1">
            <a:spLocks noChangeArrowheads="1"/>
          </p:cNvSpPr>
          <p:nvPr/>
        </p:nvSpPr>
        <p:spPr bwMode="auto">
          <a:xfrm>
            <a:off x="1219200" y="3486150"/>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手順４</a:t>
            </a:r>
          </a:p>
        </p:txBody>
      </p:sp>
      <p:sp>
        <p:nvSpPr>
          <p:cNvPr id="13352" name="Text Box 40"/>
          <p:cNvSpPr txBox="1">
            <a:spLocks noChangeArrowheads="1"/>
          </p:cNvSpPr>
          <p:nvPr/>
        </p:nvSpPr>
        <p:spPr bwMode="auto">
          <a:xfrm>
            <a:off x="1676400" y="3482975"/>
            <a:ext cx="4756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目的を左端中央に置き、ニ重枠で囲み、一次手段をその右側の上下に配置して仮線で</a:t>
            </a:r>
          </a:p>
          <a:p>
            <a:r>
              <a:rPr lang="ja-JP" altLang="en-US">
                <a:latin typeface="ＭＳ Ｐ明朝" pitchFamily="18" charset="-128"/>
              </a:rPr>
              <a:t>つなぐ。</a:t>
            </a:r>
          </a:p>
        </p:txBody>
      </p:sp>
      <p:sp>
        <p:nvSpPr>
          <p:cNvPr id="13353" name="Text Box 41"/>
          <p:cNvSpPr txBox="1">
            <a:spLocks noChangeArrowheads="1"/>
          </p:cNvSpPr>
          <p:nvPr/>
        </p:nvSpPr>
        <p:spPr bwMode="auto">
          <a:xfrm>
            <a:off x="1219200" y="38703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手順５</a:t>
            </a:r>
          </a:p>
        </p:txBody>
      </p:sp>
      <p:sp>
        <p:nvSpPr>
          <p:cNvPr id="13354" name="Text Box 42"/>
          <p:cNvSpPr txBox="1">
            <a:spLocks noChangeArrowheads="1"/>
          </p:cNvSpPr>
          <p:nvPr/>
        </p:nvSpPr>
        <p:spPr bwMode="auto">
          <a:xfrm>
            <a:off x="1676400" y="3867150"/>
            <a:ext cx="30654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一次手段を目的とし、これを果たす二次手段を考える。</a:t>
            </a:r>
          </a:p>
        </p:txBody>
      </p:sp>
      <p:sp>
        <p:nvSpPr>
          <p:cNvPr id="13355" name="Text Box 43"/>
          <p:cNvSpPr txBox="1">
            <a:spLocks noChangeArrowheads="1"/>
          </p:cNvSpPr>
          <p:nvPr/>
        </p:nvSpPr>
        <p:spPr bwMode="auto">
          <a:xfrm>
            <a:off x="1219200" y="419417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手順６</a:t>
            </a:r>
          </a:p>
        </p:txBody>
      </p:sp>
      <p:sp>
        <p:nvSpPr>
          <p:cNvPr id="13356" name="Text Box 44"/>
          <p:cNvSpPr txBox="1">
            <a:spLocks noChangeArrowheads="1"/>
          </p:cNvSpPr>
          <p:nvPr/>
        </p:nvSpPr>
        <p:spPr bwMode="auto">
          <a:xfrm>
            <a:off x="1676400" y="4191000"/>
            <a:ext cx="4799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以下、二次手段を目的として三次手段を、三次手段を目的にして四次手段をというように</a:t>
            </a:r>
          </a:p>
          <a:p>
            <a:r>
              <a:rPr lang="ja-JP" altLang="en-US">
                <a:latin typeface="ＭＳ Ｐ明朝" pitchFamily="18" charset="-128"/>
              </a:rPr>
              <a:t>対策実行可能なレベルまで展開する。（手段の展開）</a:t>
            </a:r>
          </a:p>
        </p:txBody>
      </p:sp>
      <p:sp>
        <p:nvSpPr>
          <p:cNvPr id="13357" name="Text Box 45"/>
          <p:cNvSpPr txBox="1">
            <a:spLocks noChangeArrowheads="1"/>
          </p:cNvSpPr>
          <p:nvPr/>
        </p:nvSpPr>
        <p:spPr bwMode="auto">
          <a:xfrm>
            <a:off x="1219200" y="46323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手順７</a:t>
            </a:r>
          </a:p>
        </p:txBody>
      </p:sp>
      <p:sp>
        <p:nvSpPr>
          <p:cNvPr id="13358" name="Text Box 46"/>
          <p:cNvSpPr txBox="1">
            <a:spLocks noChangeArrowheads="1"/>
          </p:cNvSpPr>
          <p:nvPr/>
        </p:nvSpPr>
        <p:spPr bwMode="auto">
          <a:xfrm>
            <a:off x="1676400" y="4629150"/>
            <a:ext cx="4672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対策実施可能レベルまで展開できたら、再度目的から一次～四次へと手段を見直し、</a:t>
            </a:r>
          </a:p>
          <a:p>
            <a:r>
              <a:rPr lang="ja-JP" altLang="en-US">
                <a:latin typeface="ＭＳ Ｐ明朝" pitchFamily="18" charset="-128"/>
              </a:rPr>
              <a:t>更に今度は逆に四次手段から目的を確認しながら整理・追加する。（目的の確認）</a:t>
            </a:r>
          </a:p>
        </p:txBody>
      </p:sp>
      <p:sp>
        <p:nvSpPr>
          <p:cNvPr id="13359" name="Text Box 47"/>
          <p:cNvSpPr txBox="1">
            <a:spLocks noChangeArrowheads="1"/>
          </p:cNvSpPr>
          <p:nvPr/>
        </p:nvSpPr>
        <p:spPr bwMode="auto">
          <a:xfrm>
            <a:off x="1219200" y="50133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手順８</a:t>
            </a:r>
          </a:p>
        </p:txBody>
      </p:sp>
      <p:sp>
        <p:nvSpPr>
          <p:cNvPr id="13360" name="Text Box 48"/>
          <p:cNvSpPr txBox="1">
            <a:spLocks noChangeArrowheads="1"/>
          </p:cNvSpPr>
          <p:nvPr/>
        </p:nvSpPr>
        <p:spPr bwMode="auto">
          <a:xfrm>
            <a:off x="1676400" y="5010150"/>
            <a:ext cx="25447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テーマやメンバー等の必要事項を記入する。</a:t>
            </a:r>
          </a:p>
        </p:txBody>
      </p:sp>
      <p:sp>
        <p:nvSpPr>
          <p:cNvPr id="13365" name="Text Box 53"/>
          <p:cNvSpPr txBox="1">
            <a:spLocks noChangeArrowheads="1"/>
          </p:cNvSpPr>
          <p:nvPr/>
        </p:nvSpPr>
        <p:spPr bwMode="auto">
          <a:xfrm>
            <a:off x="1736725" y="5383213"/>
            <a:ext cx="2603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t>系統図の完成度合い確認法</a:t>
            </a:r>
          </a:p>
        </p:txBody>
      </p:sp>
      <p:sp>
        <p:nvSpPr>
          <p:cNvPr id="13366" name="Rectangle 54"/>
          <p:cNvSpPr>
            <a:spLocks noChangeArrowheads="1"/>
          </p:cNvSpPr>
          <p:nvPr/>
        </p:nvSpPr>
        <p:spPr bwMode="auto">
          <a:xfrm>
            <a:off x="457200" y="7239000"/>
            <a:ext cx="533400" cy="609600"/>
          </a:xfrm>
          <a:prstGeom prst="rect">
            <a:avLst/>
          </a:prstGeom>
          <a:solidFill>
            <a:srgbClr val="FFCC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Ａ</a:t>
            </a:r>
          </a:p>
        </p:txBody>
      </p:sp>
      <p:sp>
        <p:nvSpPr>
          <p:cNvPr id="13367" name="Rectangle 55"/>
          <p:cNvSpPr>
            <a:spLocks noChangeArrowheads="1"/>
          </p:cNvSpPr>
          <p:nvPr/>
        </p:nvSpPr>
        <p:spPr bwMode="auto">
          <a:xfrm>
            <a:off x="1371600" y="6477000"/>
            <a:ext cx="838200" cy="457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Ｂ１</a:t>
            </a:r>
          </a:p>
        </p:txBody>
      </p:sp>
      <p:sp>
        <p:nvSpPr>
          <p:cNvPr id="13368" name="Rectangle 56"/>
          <p:cNvSpPr>
            <a:spLocks noChangeArrowheads="1"/>
          </p:cNvSpPr>
          <p:nvPr/>
        </p:nvSpPr>
        <p:spPr bwMode="auto">
          <a:xfrm>
            <a:off x="1371600" y="8153400"/>
            <a:ext cx="838200" cy="457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Ｂ２</a:t>
            </a:r>
          </a:p>
        </p:txBody>
      </p:sp>
      <p:sp>
        <p:nvSpPr>
          <p:cNvPr id="13369" name="Rectangle 57"/>
          <p:cNvSpPr>
            <a:spLocks noChangeArrowheads="1"/>
          </p:cNvSpPr>
          <p:nvPr/>
        </p:nvSpPr>
        <p:spPr bwMode="auto">
          <a:xfrm>
            <a:off x="2590800" y="6019800"/>
            <a:ext cx="8382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Ｃ１</a:t>
            </a:r>
          </a:p>
        </p:txBody>
      </p:sp>
      <p:sp>
        <p:nvSpPr>
          <p:cNvPr id="13370" name="Rectangle 58"/>
          <p:cNvSpPr>
            <a:spLocks noChangeArrowheads="1"/>
          </p:cNvSpPr>
          <p:nvPr/>
        </p:nvSpPr>
        <p:spPr bwMode="auto">
          <a:xfrm>
            <a:off x="2590800" y="6934200"/>
            <a:ext cx="8382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Ｃ２</a:t>
            </a:r>
          </a:p>
        </p:txBody>
      </p:sp>
      <p:sp>
        <p:nvSpPr>
          <p:cNvPr id="13371" name="Rectangle 59"/>
          <p:cNvSpPr>
            <a:spLocks noChangeArrowheads="1"/>
          </p:cNvSpPr>
          <p:nvPr/>
        </p:nvSpPr>
        <p:spPr bwMode="auto">
          <a:xfrm>
            <a:off x="2590800" y="7696200"/>
            <a:ext cx="8382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Ｃ３</a:t>
            </a:r>
          </a:p>
        </p:txBody>
      </p:sp>
      <p:sp>
        <p:nvSpPr>
          <p:cNvPr id="13372" name="Rectangle 60"/>
          <p:cNvSpPr>
            <a:spLocks noChangeArrowheads="1"/>
          </p:cNvSpPr>
          <p:nvPr/>
        </p:nvSpPr>
        <p:spPr bwMode="auto">
          <a:xfrm>
            <a:off x="2590800" y="8610600"/>
            <a:ext cx="8382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400"/>
              <a:t>Ｃ４</a:t>
            </a:r>
          </a:p>
        </p:txBody>
      </p:sp>
      <p:sp>
        <p:nvSpPr>
          <p:cNvPr id="13373" name="Line 61"/>
          <p:cNvSpPr>
            <a:spLocks noChangeShapeType="1"/>
          </p:cNvSpPr>
          <p:nvPr/>
        </p:nvSpPr>
        <p:spPr bwMode="auto">
          <a:xfrm>
            <a:off x="990600" y="75438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4" name="Line 62"/>
          <p:cNvSpPr>
            <a:spLocks noChangeShapeType="1"/>
          </p:cNvSpPr>
          <p:nvPr/>
        </p:nvSpPr>
        <p:spPr bwMode="auto">
          <a:xfrm>
            <a:off x="1143000" y="6705600"/>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5" name="Line 63"/>
          <p:cNvSpPr>
            <a:spLocks noChangeShapeType="1"/>
          </p:cNvSpPr>
          <p:nvPr/>
        </p:nvSpPr>
        <p:spPr bwMode="auto">
          <a:xfrm>
            <a:off x="1143000" y="8382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6" name="Line 64"/>
          <p:cNvSpPr>
            <a:spLocks noChangeShapeType="1"/>
          </p:cNvSpPr>
          <p:nvPr/>
        </p:nvSpPr>
        <p:spPr bwMode="auto">
          <a:xfrm>
            <a:off x="1143000" y="6705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7" name="Line 65"/>
          <p:cNvSpPr>
            <a:spLocks noChangeShapeType="1"/>
          </p:cNvSpPr>
          <p:nvPr/>
        </p:nvSpPr>
        <p:spPr bwMode="auto">
          <a:xfrm>
            <a:off x="2209800" y="6705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8" name="Line 66"/>
          <p:cNvSpPr>
            <a:spLocks noChangeShapeType="1"/>
          </p:cNvSpPr>
          <p:nvPr/>
        </p:nvSpPr>
        <p:spPr bwMode="auto">
          <a:xfrm>
            <a:off x="2362200" y="62484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9" name="Line 67"/>
          <p:cNvSpPr>
            <a:spLocks noChangeShapeType="1"/>
          </p:cNvSpPr>
          <p:nvPr/>
        </p:nvSpPr>
        <p:spPr bwMode="auto">
          <a:xfrm>
            <a:off x="2362200" y="7162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0" name="Line 68"/>
          <p:cNvSpPr>
            <a:spLocks noChangeShapeType="1"/>
          </p:cNvSpPr>
          <p:nvPr/>
        </p:nvSpPr>
        <p:spPr bwMode="auto">
          <a:xfrm>
            <a:off x="2362200" y="6248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1" name="Line 69"/>
          <p:cNvSpPr>
            <a:spLocks noChangeShapeType="1"/>
          </p:cNvSpPr>
          <p:nvPr/>
        </p:nvSpPr>
        <p:spPr bwMode="auto">
          <a:xfrm>
            <a:off x="2209800" y="8382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2" name="Line 70"/>
          <p:cNvSpPr>
            <a:spLocks noChangeShapeType="1"/>
          </p:cNvSpPr>
          <p:nvPr/>
        </p:nvSpPr>
        <p:spPr bwMode="auto">
          <a:xfrm>
            <a:off x="2362200" y="79248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3" name="Line 71"/>
          <p:cNvSpPr>
            <a:spLocks noChangeShapeType="1"/>
          </p:cNvSpPr>
          <p:nvPr/>
        </p:nvSpPr>
        <p:spPr bwMode="auto">
          <a:xfrm>
            <a:off x="2362200" y="8839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4" name="Line 72"/>
          <p:cNvSpPr>
            <a:spLocks noChangeShapeType="1"/>
          </p:cNvSpPr>
          <p:nvPr/>
        </p:nvSpPr>
        <p:spPr bwMode="auto">
          <a:xfrm>
            <a:off x="2362200" y="7924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5" name="Text Box 73"/>
          <p:cNvSpPr txBox="1">
            <a:spLocks noChangeArrowheads="1"/>
          </p:cNvSpPr>
          <p:nvPr/>
        </p:nvSpPr>
        <p:spPr bwMode="auto">
          <a:xfrm>
            <a:off x="3529013" y="6070600"/>
            <a:ext cx="2643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Ａを達成するためには、Ｂ１・Ｂ２を実行する。</a:t>
            </a:r>
          </a:p>
          <a:p>
            <a:r>
              <a:rPr lang="ja-JP" altLang="en-US"/>
              <a:t>◆Ｂ１・Ｂ２を実行すれば、Ａが達成できる。</a:t>
            </a:r>
          </a:p>
        </p:txBody>
      </p:sp>
      <p:sp>
        <p:nvSpPr>
          <p:cNvPr id="13386" name="Text Box 74"/>
          <p:cNvSpPr txBox="1">
            <a:spLocks noChangeArrowheads="1"/>
          </p:cNvSpPr>
          <p:nvPr/>
        </p:nvSpPr>
        <p:spPr bwMode="auto">
          <a:xfrm>
            <a:off x="3529013" y="6537325"/>
            <a:ext cx="272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Ｂ１を達成するためには、Ｃ１・Ｃ２を実行する。</a:t>
            </a:r>
          </a:p>
          <a:p>
            <a:r>
              <a:rPr lang="ja-JP" altLang="en-US"/>
              <a:t>▲Ｃ１・Ｃ２を実行すれば、Ｂ１が達成できる。</a:t>
            </a:r>
          </a:p>
        </p:txBody>
      </p:sp>
      <p:sp>
        <p:nvSpPr>
          <p:cNvPr id="13387" name="Text Box 75"/>
          <p:cNvSpPr txBox="1">
            <a:spLocks noChangeArrowheads="1"/>
          </p:cNvSpPr>
          <p:nvPr/>
        </p:nvSpPr>
        <p:spPr bwMode="auto">
          <a:xfrm>
            <a:off x="3524250" y="6994525"/>
            <a:ext cx="272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Ｂ２を達成するためには、Ｃ３・Ｃ４を実行する。</a:t>
            </a:r>
          </a:p>
          <a:p>
            <a:r>
              <a:rPr lang="ja-JP" altLang="en-US"/>
              <a:t>★Ｃ３・Ｃ４を実行すれば、Ｂ２が達成できる。</a:t>
            </a:r>
          </a:p>
        </p:txBody>
      </p:sp>
      <p:sp>
        <p:nvSpPr>
          <p:cNvPr id="13388" name="Text Box 76"/>
          <p:cNvSpPr txBox="1">
            <a:spLocks noChangeArrowheads="1"/>
          </p:cNvSpPr>
          <p:nvPr/>
        </p:nvSpPr>
        <p:spPr bwMode="auto">
          <a:xfrm>
            <a:off x="3524250" y="7451725"/>
            <a:ext cx="2809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・・・いうように、声を出して読んでみて、矛盾がある</a:t>
            </a:r>
          </a:p>
          <a:p>
            <a:r>
              <a:rPr lang="ja-JP" altLang="en-US"/>
              <a:t>場合は、目的と手段の関係が悪いと判断する。</a:t>
            </a:r>
          </a:p>
        </p:txBody>
      </p:sp>
      <p:sp>
        <p:nvSpPr>
          <p:cNvPr id="13389" name="Line 77"/>
          <p:cNvSpPr>
            <a:spLocks noChangeShapeType="1"/>
          </p:cNvSpPr>
          <p:nvPr/>
        </p:nvSpPr>
        <p:spPr bwMode="auto">
          <a:xfrm>
            <a:off x="1752600" y="5715000"/>
            <a:ext cx="2590800" cy="0"/>
          </a:xfrm>
          <a:prstGeom prst="line">
            <a:avLst/>
          </a:prstGeom>
          <a:noFill/>
          <a:ln w="38100" cmpd="dbl">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（１１／２１）</a:t>
            </a:r>
          </a:p>
        </p:txBody>
      </p:sp>
      <p:sp>
        <p:nvSpPr>
          <p:cNvPr id="14339"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4340"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358"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4359" name="Rectangle 2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14449" name="Rectangle 113"/>
          <p:cNvSpPr>
            <a:spLocks noChangeArrowheads="1"/>
          </p:cNvSpPr>
          <p:nvPr/>
        </p:nvSpPr>
        <p:spPr bwMode="auto">
          <a:xfrm>
            <a:off x="381000" y="8305800"/>
            <a:ext cx="9906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ＭＳ Ｐ明朝" pitchFamily="18" charset="-128"/>
              </a:rPr>
              <a:t>注　意　事　項</a:t>
            </a:r>
          </a:p>
        </p:txBody>
      </p:sp>
      <p:sp>
        <p:nvSpPr>
          <p:cNvPr id="14450" name="Rectangle 114"/>
          <p:cNvSpPr>
            <a:spLocks noChangeArrowheads="1"/>
          </p:cNvSpPr>
          <p:nvPr/>
        </p:nvSpPr>
        <p:spPr bwMode="auto">
          <a:xfrm>
            <a:off x="1371600" y="8305800"/>
            <a:ext cx="51816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手段は「○○を</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する」の様に、語句または短文で表現し「○○と</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をする」の様に、</a:t>
            </a:r>
          </a:p>
          <a:p>
            <a:r>
              <a:rPr lang="ja-JP" altLang="en-US" sz="1000">
                <a:latin typeface="ＭＳ Ｐ明朝" pitchFamily="18" charset="-128"/>
                <a:ea typeface="ＭＳ Ｐ明朝" pitchFamily="18" charset="-128"/>
              </a:rPr>
              <a:t>　　 ２つの内容を組み合わせないこと。</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手段を出す時は「○○をするために、</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する」というように、目的と手段の関係になって</a:t>
            </a:r>
          </a:p>
          <a:p>
            <a:r>
              <a:rPr lang="ja-JP" altLang="en-US" sz="1000">
                <a:latin typeface="ＭＳ Ｐ明朝" pitchFamily="18" charset="-128"/>
                <a:ea typeface="ＭＳ Ｐ明朝" pitchFamily="18" charset="-128"/>
              </a:rPr>
              <a:t>　　 いること。 </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系統図を展開する時は、基本目的を常に年頭に置くこと。 </a:t>
            </a:r>
          </a:p>
          <a:p>
            <a:r>
              <a:rPr lang="en-US" altLang="ja-JP" sz="1000">
                <a:latin typeface="ＭＳ Ｐ明朝" pitchFamily="18" charset="-128"/>
                <a:ea typeface="ＭＳ Ｐ明朝" pitchFamily="18" charset="-128"/>
              </a:rPr>
              <a:t>(4) </a:t>
            </a:r>
            <a:r>
              <a:rPr lang="ja-JP" altLang="en-US" sz="1000">
                <a:latin typeface="ＭＳ Ｐ明朝" pitchFamily="18" charset="-128"/>
                <a:ea typeface="ＭＳ Ｐ明朝" pitchFamily="18" charset="-128"/>
              </a:rPr>
              <a:t>系統図はブレーン・ストーミングなど、何人かで協議してつくるのが良い。 </a:t>
            </a:r>
          </a:p>
          <a:p>
            <a:r>
              <a:rPr lang="en-US" altLang="ja-JP" sz="1000">
                <a:latin typeface="ＭＳ Ｐ明朝" pitchFamily="18" charset="-128"/>
                <a:ea typeface="ＭＳ Ｐ明朝" pitchFamily="18" charset="-128"/>
              </a:rPr>
              <a:t>(5) </a:t>
            </a:r>
            <a:r>
              <a:rPr lang="ja-JP" altLang="en-US" sz="1000">
                <a:latin typeface="ＭＳ Ｐ明朝" pitchFamily="18" charset="-128"/>
                <a:ea typeface="ＭＳ Ｐ明朝" pitchFamily="18" charset="-128"/>
              </a:rPr>
              <a:t>基本目的の設定には、「方策展開型」と「原因追究型」がある。</a:t>
            </a:r>
          </a:p>
        </p:txBody>
      </p:sp>
      <p:sp>
        <p:nvSpPr>
          <p:cNvPr id="14451" name="Text Box 115"/>
          <p:cNvSpPr txBox="1">
            <a:spLocks noChangeArrowheads="1"/>
          </p:cNvSpPr>
          <p:nvPr/>
        </p:nvSpPr>
        <p:spPr bwMode="auto">
          <a:xfrm>
            <a:off x="533400" y="762000"/>
            <a:ext cx="842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t>【</a:t>
            </a:r>
            <a:r>
              <a:rPr lang="ja-JP" altLang="en-US" sz="1400" b="1"/>
              <a:t>目　的</a:t>
            </a:r>
            <a:r>
              <a:rPr lang="en-US" altLang="ja-JP" sz="1400" b="1"/>
              <a:t>】</a:t>
            </a:r>
          </a:p>
        </p:txBody>
      </p:sp>
      <p:sp>
        <p:nvSpPr>
          <p:cNvPr id="14452" name="Text Box 116"/>
          <p:cNvSpPr txBox="1">
            <a:spLocks noChangeArrowheads="1"/>
          </p:cNvSpPr>
          <p:nvPr/>
        </p:nvSpPr>
        <p:spPr bwMode="auto">
          <a:xfrm>
            <a:off x="1812925" y="762000"/>
            <a:ext cx="1082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t>【</a:t>
            </a:r>
            <a:r>
              <a:rPr lang="ja-JP" altLang="en-US" sz="1400" b="1"/>
              <a:t>一次手段</a:t>
            </a:r>
            <a:r>
              <a:rPr lang="en-US" altLang="ja-JP" sz="1400" b="1"/>
              <a:t>】</a:t>
            </a:r>
          </a:p>
        </p:txBody>
      </p:sp>
      <p:sp>
        <p:nvSpPr>
          <p:cNvPr id="14453" name="Text Box 117"/>
          <p:cNvSpPr txBox="1">
            <a:spLocks noChangeArrowheads="1"/>
          </p:cNvSpPr>
          <p:nvPr/>
        </p:nvSpPr>
        <p:spPr bwMode="auto">
          <a:xfrm>
            <a:off x="3352800" y="762000"/>
            <a:ext cx="1082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t>【</a:t>
            </a:r>
            <a:r>
              <a:rPr lang="ja-JP" altLang="en-US" sz="1400" b="1"/>
              <a:t>二次手段</a:t>
            </a:r>
            <a:r>
              <a:rPr lang="en-US" altLang="ja-JP" sz="1400" b="1"/>
              <a:t>】</a:t>
            </a:r>
          </a:p>
        </p:txBody>
      </p:sp>
      <p:sp>
        <p:nvSpPr>
          <p:cNvPr id="14454" name="Text Box 118"/>
          <p:cNvSpPr txBox="1">
            <a:spLocks noChangeArrowheads="1"/>
          </p:cNvSpPr>
          <p:nvPr/>
        </p:nvSpPr>
        <p:spPr bwMode="auto">
          <a:xfrm>
            <a:off x="5181600" y="762000"/>
            <a:ext cx="1082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t>【</a:t>
            </a:r>
            <a:r>
              <a:rPr lang="ja-JP" altLang="en-US" sz="1400" b="1"/>
              <a:t>三次手段</a:t>
            </a:r>
            <a:r>
              <a:rPr lang="en-US" altLang="ja-JP" sz="1400" b="1"/>
              <a:t>】</a:t>
            </a:r>
          </a:p>
        </p:txBody>
      </p:sp>
      <p:sp>
        <p:nvSpPr>
          <p:cNvPr id="14455" name="Line 119"/>
          <p:cNvSpPr>
            <a:spLocks noChangeShapeType="1"/>
          </p:cNvSpPr>
          <p:nvPr/>
        </p:nvSpPr>
        <p:spPr bwMode="auto">
          <a:xfrm>
            <a:off x="2209800" y="1095375"/>
            <a:ext cx="35052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56" name="Text Box 120"/>
          <p:cNvSpPr txBox="1">
            <a:spLocks noChangeArrowheads="1"/>
          </p:cNvSpPr>
          <p:nvPr/>
        </p:nvSpPr>
        <p:spPr bwMode="auto">
          <a:xfrm>
            <a:off x="2374900" y="1093788"/>
            <a:ext cx="12541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＜手段の展開＞</a:t>
            </a:r>
          </a:p>
        </p:txBody>
      </p:sp>
      <p:sp>
        <p:nvSpPr>
          <p:cNvPr id="14457" name="Text Box 121"/>
          <p:cNvSpPr txBox="1">
            <a:spLocks noChangeArrowheads="1"/>
          </p:cNvSpPr>
          <p:nvPr/>
        </p:nvSpPr>
        <p:spPr bwMode="auto">
          <a:xfrm>
            <a:off x="365125" y="1219200"/>
            <a:ext cx="2092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④</a:t>
            </a:r>
            <a:r>
              <a:rPr lang="ja-JP" altLang="en-US"/>
              <a:t>三次手段、四次手段というように</a:t>
            </a:r>
          </a:p>
          <a:p>
            <a:r>
              <a:rPr lang="ja-JP" altLang="en-US"/>
              <a:t>　目的と手段の関係を持たせながら</a:t>
            </a:r>
          </a:p>
          <a:p>
            <a:r>
              <a:rPr lang="ja-JP" altLang="en-US"/>
              <a:t>　対策実施可能レベルまで展開する</a:t>
            </a:r>
          </a:p>
        </p:txBody>
      </p:sp>
      <p:sp>
        <p:nvSpPr>
          <p:cNvPr id="14458" name="Rectangle 122"/>
          <p:cNvSpPr>
            <a:spLocks noChangeArrowheads="1"/>
          </p:cNvSpPr>
          <p:nvPr/>
        </p:nvSpPr>
        <p:spPr bwMode="auto">
          <a:xfrm>
            <a:off x="609600" y="3657600"/>
            <a:ext cx="838200" cy="838200"/>
          </a:xfrm>
          <a:prstGeom prst="rect">
            <a:avLst/>
          </a:prstGeom>
          <a:solidFill>
            <a:srgbClr val="FFCC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適正な体重を</a:t>
            </a:r>
          </a:p>
          <a:p>
            <a:pPr algn="ctr"/>
            <a:endParaRPr lang="ja-JP" altLang="en-US"/>
          </a:p>
          <a:p>
            <a:pPr algn="ctr"/>
            <a:r>
              <a:rPr lang="ja-JP" altLang="en-US"/>
              <a:t>保つためには</a:t>
            </a:r>
          </a:p>
        </p:txBody>
      </p:sp>
      <p:sp>
        <p:nvSpPr>
          <p:cNvPr id="14459" name="Rectangle 123"/>
          <p:cNvSpPr>
            <a:spLocks noChangeArrowheads="1"/>
          </p:cNvSpPr>
          <p:nvPr/>
        </p:nvSpPr>
        <p:spPr bwMode="auto">
          <a:xfrm>
            <a:off x="1981200" y="1905000"/>
            <a:ext cx="914400" cy="3048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生活を変える</a:t>
            </a:r>
          </a:p>
        </p:txBody>
      </p:sp>
      <p:sp>
        <p:nvSpPr>
          <p:cNvPr id="14460" name="Rectangle 124"/>
          <p:cNvSpPr>
            <a:spLocks noChangeArrowheads="1"/>
          </p:cNvSpPr>
          <p:nvPr/>
        </p:nvSpPr>
        <p:spPr bwMode="auto">
          <a:xfrm>
            <a:off x="1981200" y="3886200"/>
            <a:ext cx="914400" cy="3048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食事を変える</a:t>
            </a:r>
          </a:p>
        </p:txBody>
      </p:sp>
      <p:sp>
        <p:nvSpPr>
          <p:cNvPr id="14461" name="Rectangle 125"/>
          <p:cNvSpPr>
            <a:spLocks noChangeArrowheads="1"/>
          </p:cNvSpPr>
          <p:nvPr/>
        </p:nvSpPr>
        <p:spPr bwMode="auto">
          <a:xfrm>
            <a:off x="1981200" y="6019800"/>
            <a:ext cx="914400" cy="3048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運動を増やす</a:t>
            </a:r>
          </a:p>
        </p:txBody>
      </p:sp>
      <p:sp>
        <p:nvSpPr>
          <p:cNvPr id="14462" name="Rectangle 126"/>
          <p:cNvSpPr>
            <a:spLocks noChangeArrowheads="1"/>
          </p:cNvSpPr>
          <p:nvPr/>
        </p:nvSpPr>
        <p:spPr bwMode="auto">
          <a:xfrm>
            <a:off x="3276600" y="14478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お酒を減らす</a:t>
            </a:r>
          </a:p>
        </p:txBody>
      </p:sp>
      <p:sp>
        <p:nvSpPr>
          <p:cNvPr id="14463" name="Rectangle 127"/>
          <p:cNvSpPr>
            <a:spLocks noChangeArrowheads="1"/>
          </p:cNvSpPr>
          <p:nvPr/>
        </p:nvSpPr>
        <p:spPr bwMode="auto">
          <a:xfrm>
            <a:off x="3276600" y="24384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早く寝る</a:t>
            </a:r>
          </a:p>
        </p:txBody>
      </p:sp>
      <p:sp>
        <p:nvSpPr>
          <p:cNvPr id="14464" name="Rectangle 128"/>
          <p:cNvSpPr>
            <a:spLocks noChangeArrowheads="1"/>
          </p:cNvSpPr>
          <p:nvPr/>
        </p:nvSpPr>
        <p:spPr bwMode="auto">
          <a:xfrm>
            <a:off x="3276600" y="34290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食事時間を決める</a:t>
            </a:r>
          </a:p>
        </p:txBody>
      </p:sp>
      <p:sp>
        <p:nvSpPr>
          <p:cNvPr id="14465" name="Rectangle 129"/>
          <p:cNvSpPr>
            <a:spLocks noChangeArrowheads="1"/>
          </p:cNvSpPr>
          <p:nvPr/>
        </p:nvSpPr>
        <p:spPr bwMode="auto">
          <a:xfrm>
            <a:off x="3276600" y="44196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カロリーを減らす</a:t>
            </a:r>
          </a:p>
        </p:txBody>
      </p:sp>
      <p:sp>
        <p:nvSpPr>
          <p:cNvPr id="14466" name="Rectangle 130"/>
          <p:cNvSpPr>
            <a:spLocks noChangeArrowheads="1"/>
          </p:cNvSpPr>
          <p:nvPr/>
        </p:nvSpPr>
        <p:spPr bwMode="auto">
          <a:xfrm>
            <a:off x="3276600" y="54864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よく体を動かす</a:t>
            </a:r>
          </a:p>
        </p:txBody>
      </p:sp>
      <p:sp>
        <p:nvSpPr>
          <p:cNvPr id="14467" name="Rectangle 131"/>
          <p:cNvSpPr>
            <a:spLocks noChangeArrowheads="1"/>
          </p:cNvSpPr>
          <p:nvPr/>
        </p:nvSpPr>
        <p:spPr bwMode="auto">
          <a:xfrm>
            <a:off x="3276600" y="6477000"/>
            <a:ext cx="12954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運動する時間をつくる</a:t>
            </a:r>
          </a:p>
        </p:txBody>
      </p:sp>
      <p:sp>
        <p:nvSpPr>
          <p:cNvPr id="14468" name="Rectangle 132"/>
          <p:cNvSpPr>
            <a:spLocks noChangeArrowheads="1"/>
          </p:cNvSpPr>
          <p:nvPr/>
        </p:nvSpPr>
        <p:spPr bwMode="auto">
          <a:xfrm>
            <a:off x="4953000" y="12954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飲まない日をつくる</a:t>
            </a:r>
          </a:p>
        </p:txBody>
      </p:sp>
      <p:sp>
        <p:nvSpPr>
          <p:cNvPr id="14469" name="Rectangle 133"/>
          <p:cNvSpPr>
            <a:spLocks noChangeArrowheads="1"/>
          </p:cNvSpPr>
          <p:nvPr/>
        </p:nvSpPr>
        <p:spPr bwMode="auto">
          <a:xfrm>
            <a:off x="4953000" y="16002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小ビンに変える</a:t>
            </a:r>
          </a:p>
        </p:txBody>
      </p:sp>
      <p:sp>
        <p:nvSpPr>
          <p:cNvPr id="14470" name="Rectangle 134"/>
          <p:cNvSpPr>
            <a:spLocks noChangeArrowheads="1"/>
          </p:cNvSpPr>
          <p:nvPr/>
        </p:nvSpPr>
        <p:spPr bwMode="auto">
          <a:xfrm>
            <a:off x="4953000" y="22860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麻雀は月に一回にする</a:t>
            </a:r>
          </a:p>
        </p:txBody>
      </p:sp>
      <p:sp>
        <p:nvSpPr>
          <p:cNvPr id="14471" name="Rectangle 135"/>
          <p:cNvSpPr>
            <a:spLocks noChangeArrowheads="1"/>
          </p:cNvSpPr>
          <p:nvPr/>
        </p:nvSpPr>
        <p:spPr bwMode="auto">
          <a:xfrm>
            <a:off x="4953000" y="2590800"/>
            <a:ext cx="1524000" cy="3810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夜１０時以降はテレビを</a:t>
            </a:r>
          </a:p>
          <a:p>
            <a:r>
              <a:rPr lang="ja-JP" altLang="en-US"/>
              <a:t>消す</a:t>
            </a:r>
          </a:p>
        </p:txBody>
      </p:sp>
      <p:sp>
        <p:nvSpPr>
          <p:cNvPr id="14472" name="Rectangle 136"/>
          <p:cNvSpPr>
            <a:spLocks noChangeArrowheads="1"/>
          </p:cNvSpPr>
          <p:nvPr/>
        </p:nvSpPr>
        <p:spPr bwMode="auto">
          <a:xfrm>
            <a:off x="4953000" y="31242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朝ご飯を抜かない</a:t>
            </a:r>
          </a:p>
        </p:txBody>
      </p:sp>
      <p:sp>
        <p:nvSpPr>
          <p:cNvPr id="14473" name="Rectangle 137"/>
          <p:cNvSpPr>
            <a:spLocks noChangeArrowheads="1"/>
          </p:cNvSpPr>
          <p:nvPr/>
        </p:nvSpPr>
        <p:spPr bwMode="auto">
          <a:xfrm>
            <a:off x="4953000" y="34290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間食をとらない</a:t>
            </a:r>
          </a:p>
        </p:txBody>
      </p:sp>
      <p:sp>
        <p:nvSpPr>
          <p:cNvPr id="14474" name="Rectangle 138"/>
          <p:cNvSpPr>
            <a:spLocks noChangeArrowheads="1"/>
          </p:cNvSpPr>
          <p:nvPr/>
        </p:nvSpPr>
        <p:spPr bwMode="auto">
          <a:xfrm>
            <a:off x="4953000" y="37338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夜１０時過ぎたら食べない</a:t>
            </a:r>
          </a:p>
        </p:txBody>
      </p:sp>
      <p:sp>
        <p:nvSpPr>
          <p:cNvPr id="14475" name="Rectangle 139"/>
          <p:cNvSpPr>
            <a:spLocks noChangeArrowheads="1"/>
          </p:cNvSpPr>
          <p:nvPr/>
        </p:nvSpPr>
        <p:spPr bwMode="auto">
          <a:xfrm>
            <a:off x="4953000" y="42672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野菜を増やす</a:t>
            </a:r>
          </a:p>
        </p:txBody>
      </p:sp>
      <p:sp>
        <p:nvSpPr>
          <p:cNvPr id="14477" name="Rectangle 141"/>
          <p:cNvSpPr>
            <a:spLocks noChangeArrowheads="1"/>
          </p:cNvSpPr>
          <p:nvPr/>
        </p:nvSpPr>
        <p:spPr bwMode="auto">
          <a:xfrm>
            <a:off x="4953000" y="61722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昼休に卓球をする</a:t>
            </a:r>
          </a:p>
        </p:txBody>
      </p:sp>
      <p:sp>
        <p:nvSpPr>
          <p:cNvPr id="14478" name="Rectangle 142"/>
          <p:cNvSpPr>
            <a:spLocks noChangeArrowheads="1"/>
          </p:cNvSpPr>
          <p:nvPr/>
        </p:nvSpPr>
        <p:spPr bwMode="auto">
          <a:xfrm>
            <a:off x="4953000" y="64770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スポーツジムに通う</a:t>
            </a:r>
          </a:p>
        </p:txBody>
      </p:sp>
      <p:sp>
        <p:nvSpPr>
          <p:cNvPr id="14479" name="Rectangle 143"/>
          <p:cNvSpPr>
            <a:spLocks noChangeArrowheads="1"/>
          </p:cNvSpPr>
          <p:nvPr/>
        </p:nvSpPr>
        <p:spPr bwMode="auto">
          <a:xfrm>
            <a:off x="4953000" y="67818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早起きしてジョギングする</a:t>
            </a:r>
          </a:p>
        </p:txBody>
      </p:sp>
      <p:sp>
        <p:nvSpPr>
          <p:cNvPr id="14480" name="Rectangle 144"/>
          <p:cNvSpPr>
            <a:spLocks noChangeArrowheads="1"/>
          </p:cNvSpPr>
          <p:nvPr/>
        </p:nvSpPr>
        <p:spPr bwMode="auto">
          <a:xfrm>
            <a:off x="4953000" y="53340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エレベータに乗らない</a:t>
            </a:r>
          </a:p>
        </p:txBody>
      </p:sp>
      <p:sp>
        <p:nvSpPr>
          <p:cNvPr id="14481" name="Rectangle 145"/>
          <p:cNvSpPr>
            <a:spLocks noChangeArrowheads="1"/>
          </p:cNvSpPr>
          <p:nvPr/>
        </p:nvSpPr>
        <p:spPr bwMode="auto">
          <a:xfrm>
            <a:off x="4953000" y="56388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昼休に屋外を歩く</a:t>
            </a:r>
          </a:p>
        </p:txBody>
      </p:sp>
      <p:sp>
        <p:nvSpPr>
          <p:cNvPr id="14482" name="Text Box 146"/>
          <p:cNvSpPr txBox="1">
            <a:spLocks noChangeArrowheads="1"/>
          </p:cNvSpPr>
          <p:nvPr/>
        </p:nvSpPr>
        <p:spPr bwMode="auto">
          <a:xfrm>
            <a:off x="361950" y="2574925"/>
            <a:ext cx="14081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①</a:t>
            </a:r>
            <a:r>
              <a:rPr lang="ja-JP" altLang="en-US"/>
              <a:t>基本目的を設定する</a:t>
            </a:r>
          </a:p>
          <a:p>
            <a:r>
              <a:rPr lang="ja-JP" altLang="en-US"/>
              <a:t>　　●方策展開型</a:t>
            </a:r>
          </a:p>
          <a:p>
            <a:r>
              <a:rPr lang="ja-JP" altLang="en-US"/>
              <a:t>　　　「～を～するには」</a:t>
            </a:r>
          </a:p>
        </p:txBody>
      </p:sp>
      <p:sp>
        <p:nvSpPr>
          <p:cNvPr id="14483" name="Line 147"/>
          <p:cNvSpPr>
            <a:spLocks noChangeShapeType="1"/>
          </p:cNvSpPr>
          <p:nvPr/>
        </p:nvSpPr>
        <p:spPr bwMode="auto">
          <a:xfrm>
            <a:off x="1752600" y="2057400"/>
            <a:ext cx="0" cy="411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4" name="Line 148"/>
          <p:cNvSpPr>
            <a:spLocks noChangeShapeType="1"/>
          </p:cNvSpPr>
          <p:nvPr/>
        </p:nvSpPr>
        <p:spPr bwMode="auto">
          <a:xfrm>
            <a:off x="1447800" y="40386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5" name="Line 149"/>
          <p:cNvSpPr>
            <a:spLocks noChangeShapeType="1"/>
          </p:cNvSpPr>
          <p:nvPr/>
        </p:nvSpPr>
        <p:spPr bwMode="auto">
          <a:xfrm>
            <a:off x="1752600" y="2057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6" name="Line 150"/>
          <p:cNvSpPr>
            <a:spLocks noChangeShapeType="1"/>
          </p:cNvSpPr>
          <p:nvPr/>
        </p:nvSpPr>
        <p:spPr bwMode="auto">
          <a:xfrm>
            <a:off x="1752600" y="6172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7" name="Line 151"/>
          <p:cNvSpPr>
            <a:spLocks noChangeShapeType="1"/>
          </p:cNvSpPr>
          <p:nvPr/>
        </p:nvSpPr>
        <p:spPr bwMode="auto">
          <a:xfrm>
            <a:off x="28956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8" name="Line 152"/>
          <p:cNvSpPr>
            <a:spLocks noChangeShapeType="1"/>
          </p:cNvSpPr>
          <p:nvPr/>
        </p:nvSpPr>
        <p:spPr bwMode="auto">
          <a:xfrm>
            <a:off x="2895600" y="4038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89" name="Line 153"/>
          <p:cNvSpPr>
            <a:spLocks noChangeShapeType="1"/>
          </p:cNvSpPr>
          <p:nvPr/>
        </p:nvSpPr>
        <p:spPr bwMode="auto">
          <a:xfrm>
            <a:off x="2895600" y="6172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0" name="Line 154"/>
          <p:cNvSpPr>
            <a:spLocks noChangeShapeType="1"/>
          </p:cNvSpPr>
          <p:nvPr/>
        </p:nvSpPr>
        <p:spPr bwMode="auto">
          <a:xfrm>
            <a:off x="3048000" y="16002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1" name="Line 155"/>
          <p:cNvSpPr>
            <a:spLocks noChangeShapeType="1"/>
          </p:cNvSpPr>
          <p:nvPr/>
        </p:nvSpPr>
        <p:spPr bwMode="auto">
          <a:xfrm>
            <a:off x="3048000" y="1600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2" name="Line 156"/>
          <p:cNvSpPr>
            <a:spLocks noChangeShapeType="1"/>
          </p:cNvSpPr>
          <p:nvPr/>
        </p:nvSpPr>
        <p:spPr bwMode="auto">
          <a:xfrm>
            <a:off x="3048000" y="2590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3" name="Line 157"/>
          <p:cNvSpPr>
            <a:spLocks noChangeShapeType="1"/>
          </p:cNvSpPr>
          <p:nvPr/>
        </p:nvSpPr>
        <p:spPr bwMode="auto">
          <a:xfrm>
            <a:off x="3048000" y="35814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4" name="Line 158"/>
          <p:cNvSpPr>
            <a:spLocks noChangeShapeType="1"/>
          </p:cNvSpPr>
          <p:nvPr/>
        </p:nvSpPr>
        <p:spPr bwMode="auto">
          <a:xfrm>
            <a:off x="3048000" y="3581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5" name="Line 159"/>
          <p:cNvSpPr>
            <a:spLocks noChangeShapeType="1"/>
          </p:cNvSpPr>
          <p:nvPr/>
        </p:nvSpPr>
        <p:spPr bwMode="auto">
          <a:xfrm>
            <a:off x="3048000" y="4572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6" name="Line 160"/>
          <p:cNvSpPr>
            <a:spLocks noChangeShapeType="1"/>
          </p:cNvSpPr>
          <p:nvPr/>
        </p:nvSpPr>
        <p:spPr bwMode="auto">
          <a:xfrm>
            <a:off x="3048000" y="56388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7" name="Line 161"/>
          <p:cNvSpPr>
            <a:spLocks noChangeShapeType="1"/>
          </p:cNvSpPr>
          <p:nvPr/>
        </p:nvSpPr>
        <p:spPr bwMode="auto">
          <a:xfrm>
            <a:off x="3048000" y="5638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8" name="Line 162"/>
          <p:cNvSpPr>
            <a:spLocks noChangeShapeType="1"/>
          </p:cNvSpPr>
          <p:nvPr/>
        </p:nvSpPr>
        <p:spPr bwMode="auto">
          <a:xfrm>
            <a:off x="3048000" y="6629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99" name="Line 163"/>
          <p:cNvSpPr>
            <a:spLocks noChangeShapeType="1"/>
          </p:cNvSpPr>
          <p:nvPr/>
        </p:nvSpPr>
        <p:spPr bwMode="auto">
          <a:xfrm>
            <a:off x="4572000" y="1600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0" name="Line 164"/>
          <p:cNvSpPr>
            <a:spLocks noChangeShapeType="1"/>
          </p:cNvSpPr>
          <p:nvPr/>
        </p:nvSpPr>
        <p:spPr bwMode="auto">
          <a:xfrm>
            <a:off x="4724400" y="1447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1" name="Line 165"/>
          <p:cNvSpPr>
            <a:spLocks noChangeShapeType="1"/>
          </p:cNvSpPr>
          <p:nvPr/>
        </p:nvSpPr>
        <p:spPr bwMode="auto">
          <a:xfrm>
            <a:off x="4724400" y="1447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2" name="Line 166"/>
          <p:cNvSpPr>
            <a:spLocks noChangeShapeType="1"/>
          </p:cNvSpPr>
          <p:nvPr/>
        </p:nvSpPr>
        <p:spPr bwMode="auto">
          <a:xfrm>
            <a:off x="4724400" y="1752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3" name="Rectangle 167"/>
          <p:cNvSpPr>
            <a:spLocks noChangeArrowheads="1"/>
          </p:cNvSpPr>
          <p:nvPr/>
        </p:nvSpPr>
        <p:spPr bwMode="auto">
          <a:xfrm>
            <a:off x="4953000" y="4572000"/>
            <a:ext cx="1524000" cy="3048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コーヒーに砂糖を入れない</a:t>
            </a:r>
          </a:p>
        </p:txBody>
      </p:sp>
      <p:sp>
        <p:nvSpPr>
          <p:cNvPr id="14504" name="Line 168"/>
          <p:cNvSpPr>
            <a:spLocks noChangeShapeType="1"/>
          </p:cNvSpPr>
          <p:nvPr/>
        </p:nvSpPr>
        <p:spPr bwMode="auto">
          <a:xfrm>
            <a:off x="4572000" y="25908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5" name="Line 169"/>
          <p:cNvSpPr>
            <a:spLocks noChangeShapeType="1"/>
          </p:cNvSpPr>
          <p:nvPr/>
        </p:nvSpPr>
        <p:spPr bwMode="auto">
          <a:xfrm>
            <a:off x="4724400" y="2438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6" name="Line 170"/>
          <p:cNvSpPr>
            <a:spLocks noChangeShapeType="1"/>
          </p:cNvSpPr>
          <p:nvPr/>
        </p:nvSpPr>
        <p:spPr bwMode="auto">
          <a:xfrm>
            <a:off x="4724400" y="2438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7" name="Line 171"/>
          <p:cNvSpPr>
            <a:spLocks noChangeShapeType="1"/>
          </p:cNvSpPr>
          <p:nvPr/>
        </p:nvSpPr>
        <p:spPr bwMode="auto">
          <a:xfrm>
            <a:off x="4724400" y="2743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8" name="Line 172"/>
          <p:cNvSpPr>
            <a:spLocks noChangeShapeType="1"/>
          </p:cNvSpPr>
          <p:nvPr/>
        </p:nvSpPr>
        <p:spPr bwMode="auto">
          <a:xfrm>
            <a:off x="4572000" y="3581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09" name="Line 173"/>
          <p:cNvSpPr>
            <a:spLocks noChangeShapeType="1"/>
          </p:cNvSpPr>
          <p:nvPr/>
        </p:nvSpPr>
        <p:spPr bwMode="auto">
          <a:xfrm>
            <a:off x="4724400" y="32766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0" name="Line 174"/>
          <p:cNvSpPr>
            <a:spLocks noChangeShapeType="1"/>
          </p:cNvSpPr>
          <p:nvPr/>
        </p:nvSpPr>
        <p:spPr bwMode="auto">
          <a:xfrm>
            <a:off x="4724400" y="3276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1" name="Line 175"/>
          <p:cNvSpPr>
            <a:spLocks noChangeShapeType="1"/>
          </p:cNvSpPr>
          <p:nvPr/>
        </p:nvSpPr>
        <p:spPr bwMode="auto">
          <a:xfrm>
            <a:off x="4724400" y="3886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2" name="Line 176"/>
          <p:cNvSpPr>
            <a:spLocks noChangeShapeType="1"/>
          </p:cNvSpPr>
          <p:nvPr/>
        </p:nvSpPr>
        <p:spPr bwMode="auto">
          <a:xfrm>
            <a:off x="4572000" y="4572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3" name="Line 177"/>
          <p:cNvSpPr>
            <a:spLocks noChangeShapeType="1"/>
          </p:cNvSpPr>
          <p:nvPr/>
        </p:nvSpPr>
        <p:spPr bwMode="auto">
          <a:xfrm>
            <a:off x="4724400" y="4419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4" name="Line 178"/>
          <p:cNvSpPr>
            <a:spLocks noChangeShapeType="1"/>
          </p:cNvSpPr>
          <p:nvPr/>
        </p:nvSpPr>
        <p:spPr bwMode="auto">
          <a:xfrm>
            <a:off x="4724400" y="4419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5" name="Line 179"/>
          <p:cNvSpPr>
            <a:spLocks noChangeShapeType="1"/>
          </p:cNvSpPr>
          <p:nvPr/>
        </p:nvSpPr>
        <p:spPr bwMode="auto">
          <a:xfrm>
            <a:off x="4724400" y="4724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6" name="Line 180"/>
          <p:cNvSpPr>
            <a:spLocks noChangeShapeType="1"/>
          </p:cNvSpPr>
          <p:nvPr/>
        </p:nvSpPr>
        <p:spPr bwMode="auto">
          <a:xfrm>
            <a:off x="4572000" y="56388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7" name="Line 181"/>
          <p:cNvSpPr>
            <a:spLocks noChangeShapeType="1"/>
          </p:cNvSpPr>
          <p:nvPr/>
        </p:nvSpPr>
        <p:spPr bwMode="auto">
          <a:xfrm>
            <a:off x="4724400" y="5486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8" name="Line 182"/>
          <p:cNvSpPr>
            <a:spLocks noChangeShapeType="1"/>
          </p:cNvSpPr>
          <p:nvPr/>
        </p:nvSpPr>
        <p:spPr bwMode="auto">
          <a:xfrm>
            <a:off x="4724400" y="5486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19" name="Line 183"/>
          <p:cNvSpPr>
            <a:spLocks noChangeShapeType="1"/>
          </p:cNvSpPr>
          <p:nvPr/>
        </p:nvSpPr>
        <p:spPr bwMode="auto">
          <a:xfrm>
            <a:off x="4724400" y="5791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0" name="Line 184"/>
          <p:cNvSpPr>
            <a:spLocks noChangeShapeType="1"/>
          </p:cNvSpPr>
          <p:nvPr/>
        </p:nvSpPr>
        <p:spPr bwMode="auto">
          <a:xfrm>
            <a:off x="4572000" y="6629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1" name="Line 185"/>
          <p:cNvSpPr>
            <a:spLocks noChangeShapeType="1"/>
          </p:cNvSpPr>
          <p:nvPr/>
        </p:nvSpPr>
        <p:spPr bwMode="auto">
          <a:xfrm>
            <a:off x="4724400" y="63246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2" name="Line 186"/>
          <p:cNvSpPr>
            <a:spLocks noChangeShapeType="1"/>
          </p:cNvSpPr>
          <p:nvPr/>
        </p:nvSpPr>
        <p:spPr bwMode="auto">
          <a:xfrm>
            <a:off x="4724400" y="6324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3" name="Line 187"/>
          <p:cNvSpPr>
            <a:spLocks noChangeShapeType="1"/>
          </p:cNvSpPr>
          <p:nvPr/>
        </p:nvSpPr>
        <p:spPr bwMode="auto">
          <a:xfrm>
            <a:off x="4724400" y="6934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4" name="Text Box 188"/>
          <p:cNvSpPr txBox="1">
            <a:spLocks noChangeArrowheads="1"/>
          </p:cNvSpPr>
          <p:nvPr/>
        </p:nvSpPr>
        <p:spPr bwMode="auto">
          <a:xfrm>
            <a:off x="1752600" y="2651125"/>
            <a:ext cx="1268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②</a:t>
            </a:r>
            <a:r>
              <a:rPr lang="ja-JP" altLang="en-US"/>
              <a:t>一次手段を考える</a:t>
            </a:r>
          </a:p>
        </p:txBody>
      </p:sp>
      <p:sp>
        <p:nvSpPr>
          <p:cNvPr id="14525" name="Text Box 189"/>
          <p:cNvSpPr txBox="1">
            <a:spLocks noChangeArrowheads="1"/>
          </p:cNvSpPr>
          <p:nvPr/>
        </p:nvSpPr>
        <p:spPr bwMode="auto">
          <a:xfrm>
            <a:off x="3227388" y="2955925"/>
            <a:ext cx="12684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③</a:t>
            </a:r>
            <a:r>
              <a:rPr lang="ja-JP" altLang="en-US"/>
              <a:t>二次手段を考える</a:t>
            </a:r>
          </a:p>
        </p:txBody>
      </p:sp>
      <p:sp>
        <p:nvSpPr>
          <p:cNvPr id="14526" name="Line 190"/>
          <p:cNvSpPr>
            <a:spLocks noChangeShapeType="1"/>
          </p:cNvSpPr>
          <p:nvPr/>
        </p:nvSpPr>
        <p:spPr bwMode="auto">
          <a:xfrm>
            <a:off x="533400" y="2819400"/>
            <a:ext cx="228600" cy="8382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7" name="Line 191"/>
          <p:cNvSpPr>
            <a:spLocks noChangeShapeType="1"/>
          </p:cNvSpPr>
          <p:nvPr/>
        </p:nvSpPr>
        <p:spPr bwMode="auto">
          <a:xfrm flipV="1">
            <a:off x="1905000" y="2209800"/>
            <a:ext cx="1524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29" name="Line 193"/>
          <p:cNvSpPr>
            <a:spLocks noChangeShapeType="1"/>
          </p:cNvSpPr>
          <p:nvPr/>
        </p:nvSpPr>
        <p:spPr bwMode="auto">
          <a:xfrm flipV="1">
            <a:off x="3429000" y="27432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30" name="Rectangle 194"/>
          <p:cNvSpPr>
            <a:spLocks noChangeArrowheads="1"/>
          </p:cNvSpPr>
          <p:nvPr/>
        </p:nvSpPr>
        <p:spPr bwMode="auto">
          <a:xfrm>
            <a:off x="457200" y="4953000"/>
            <a:ext cx="12192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・１日のカロリー摂取</a:t>
            </a:r>
          </a:p>
          <a:p>
            <a:r>
              <a:rPr lang="ja-JP" altLang="en-US"/>
              <a:t>　量は、</a:t>
            </a:r>
            <a:r>
              <a:rPr lang="en-US" altLang="ja-JP"/>
              <a:t>1800</a:t>
            </a:r>
            <a:r>
              <a:rPr lang="ja-JP" altLang="en-US"/>
              <a:t>カロリー</a:t>
            </a:r>
          </a:p>
          <a:p>
            <a:r>
              <a:rPr lang="ja-JP" altLang="en-US"/>
              <a:t>　以下とする。</a:t>
            </a:r>
          </a:p>
          <a:p>
            <a:r>
              <a:rPr lang="ja-JP" altLang="en-US"/>
              <a:t>・６大栄養素を毎日</a:t>
            </a:r>
          </a:p>
          <a:p>
            <a:r>
              <a:rPr lang="ja-JP" altLang="en-US"/>
              <a:t>　摂る。</a:t>
            </a:r>
          </a:p>
        </p:txBody>
      </p:sp>
      <p:sp>
        <p:nvSpPr>
          <p:cNvPr id="14531" name="Rectangle 195"/>
          <p:cNvSpPr>
            <a:spLocks noChangeArrowheads="1"/>
          </p:cNvSpPr>
          <p:nvPr/>
        </p:nvSpPr>
        <p:spPr bwMode="auto">
          <a:xfrm>
            <a:off x="685800" y="4800600"/>
            <a:ext cx="7620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制約条件</a:t>
            </a:r>
          </a:p>
        </p:txBody>
      </p:sp>
      <p:sp>
        <p:nvSpPr>
          <p:cNvPr id="14532" name="Rectangle 196"/>
          <p:cNvSpPr>
            <a:spLocks noChangeArrowheads="1"/>
          </p:cNvSpPr>
          <p:nvPr/>
        </p:nvSpPr>
        <p:spPr bwMode="auto">
          <a:xfrm>
            <a:off x="457200" y="6248400"/>
            <a:ext cx="533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テーマ</a:t>
            </a:r>
          </a:p>
        </p:txBody>
      </p:sp>
      <p:sp>
        <p:nvSpPr>
          <p:cNvPr id="14533" name="Rectangle 197"/>
          <p:cNvSpPr>
            <a:spLocks noChangeArrowheads="1"/>
          </p:cNvSpPr>
          <p:nvPr/>
        </p:nvSpPr>
        <p:spPr bwMode="auto">
          <a:xfrm>
            <a:off x="457200" y="6477000"/>
            <a:ext cx="533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月　　日</a:t>
            </a:r>
          </a:p>
        </p:txBody>
      </p:sp>
      <p:sp>
        <p:nvSpPr>
          <p:cNvPr id="14534" name="Rectangle 198"/>
          <p:cNvSpPr>
            <a:spLocks noChangeArrowheads="1"/>
          </p:cNvSpPr>
          <p:nvPr/>
        </p:nvSpPr>
        <p:spPr bwMode="auto">
          <a:xfrm>
            <a:off x="457200" y="6705600"/>
            <a:ext cx="533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場　　所</a:t>
            </a:r>
          </a:p>
        </p:txBody>
      </p:sp>
      <p:sp>
        <p:nvSpPr>
          <p:cNvPr id="14535" name="Rectangle 199"/>
          <p:cNvSpPr>
            <a:spLocks noChangeArrowheads="1"/>
          </p:cNvSpPr>
          <p:nvPr/>
        </p:nvSpPr>
        <p:spPr bwMode="auto">
          <a:xfrm>
            <a:off x="457200" y="6934200"/>
            <a:ext cx="5334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メンバー</a:t>
            </a:r>
          </a:p>
        </p:txBody>
      </p:sp>
      <p:sp>
        <p:nvSpPr>
          <p:cNvPr id="14536" name="Rectangle 200"/>
          <p:cNvSpPr>
            <a:spLocks noChangeArrowheads="1"/>
          </p:cNvSpPr>
          <p:nvPr/>
        </p:nvSpPr>
        <p:spPr bwMode="auto">
          <a:xfrm>
            <a:off x="990600" y="6248400"/>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4537" name="Rectangle 201"/>
          <p:cNvSpPr>
            <a:spLocks noChangeArrowheads="1"/>
          </p:cNvSpPr>
          <p:nvPr/>
        </p:nvSpPr>
        <p:spPr bwMode="auto">
          <a:xfrm>
            <a:off x="990600" y="6477000"/>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4538" name="Rectangle 202"/>
          <p:cNvSpPr>
            <a:spLocks noChangeArrowheads="1"/>
          </p:cNvSpPr>
          <p:nvPr/>
        </p:nvSpPr>
        <p:spPr bwMode="auto">
          <a:xfrm>
            <a:off x="990600" y="6705600"/>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4539" name="Rectangle 203"/>
          <p:cNvSpPr>
            <a:spLocks noChangeArrowheads="1"/>
          </p:cNvSpPr>
          <p:nvPr/>
        </p:nvSpPr>
        <p:spPr bwMode="auto">
          <a:xfrm>
            <a:off x="990600" y="6934200"/>
            <a:ext cx="609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a:p>
            <a:pPr algn="ctr"/>
            <a:r>
              <a:rPr lang="en-US" altLang="ja-JP"/>
              <a:t>●●●●</a:t>
            </a:r>
          </a:p>
          <a:p>
            <a:pPr algn="ctr"/>
            <a:r>
              <a:rPr lang="en-US" altLang="ja-JP"/>
              <a:t>☆☆☆☆</a:t>
            </a:r>
          </a:p>
        </p:txBody>
      </p:sp>
      <p:sp>
        <p:nvSpPr>
          <p:cNvPr id="14540" name="Text Box 204"/>
          <p:cNvSpPr txBox="1">
            <a:spLocks noChangeArrowheads="1"/>
          </p:cNvSpPr>
          <p:nvPr/>
        </p:nvSpPr>
        <p:spPr bwMode="auto">
          <a:xfrm>
            <a:off x="1889125" y="7213600"/>
            <a:ext cx="27162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⑤</a:t>
            </a:r>
            <a:r>
              <a:rPr lang="ja-JP" altLang="en-US"/>
              <a:t>稔のため、下位の手段からみて上位の手段が</a:t>
            </a:r>
          </a:p>
          <a:p>
            <a:r>
              <a:rPr lang="ja-JP" altLang="en-US"/>
              <a:t>    妥当なものであるかを確認する。</a:t>
            </a:r>
          </a:p>
        </p:txBody>
      </p:sp>
      <p:sp>
        <p:nvSpPr>
          <p:cNvPr id="14541" name="Line 205"/>
          <p:cNvSpPr>
            <a:spLocks noChangeShapeType="1"/>
          </p:cNvSpPr>
          <p:nvPr/>
        </p:nvSpPr>
        <p:spPr bwMode="auto">
          <a:xfrm>
            <a:off x="4572000" y="7467600"/>
            <a:ext cx="381000" cy="0"/>
          </a:xfrm>
          <a:prstGeom prst="line">
            <a:avLst/>
          </a:prstGeom>
          <a:noFill/>
          <a:ln w="1587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42" name="Text Box 206"/>
          <p:cNvSpPr txBox="1">
            <a:spLocks noChangeArrowheads="1"/>
          </p:cNvSpPr>
          <p:nvPr/>
        </p:nvSpPr>
        <p:spPr bwMode="auto">
          <a:xfrm>
            <a:off x="5013325" y="7315200"/>
            <a:ext cx="10715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t>目的の確認</a:t>
            </a:r>
          </a:p>
        </p:txBody>
      </p:sp>
      <p:sp>
        <p:nvSpPr>
          <p:cNvPr id="14543" name="Line 207"/>
          <p:cNvSpPr>
            <a:spLocks noChangeShapeType="1"/>
          </p:cNvSpPr>
          <p:nvPr/>
        </p:nvSpPr>
        <p:spPr bwMode="auto">
          <a:xfrm flipH="1">
            <a:off x="2209800" y="7696200"/>
            <a:ext cx="36576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44" name="Text Box 208"/>
          <p:cNvSpPr txBox="1">
            <a:spLocks noChangeArrowheads="1"/>
          </p:cNvSpPr>
          <p:nvPr/>
        </p:nvSpPr>
        <p:spPr bwMode="auto">
          <a:xfrm>
            <a:off x="2667000" y="7924800"/>
            <a:ext cx="15478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u="sng"/>
              <a:t>方策展開型の系統図</a:t>
            </a:r>
          </a:p>
        </p:txBody>
      </p:sp>
      <p:sp>
        <p:nvSpPr>
          <p:cNvPr id="14545" name="Line 209"/>
          <p:cNvSpPr>
            <a:spLocks noChangeShapeType="1"/>
          </p:cNvSpPr>
          <p:nvPr/>
        </p:nvSpPr>
        <p:spPr bwMode="auto">
          <a:xfrm flipV="1">
            <a:off x="2438400" y="13716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546" name="Line 210"/>
          <p:cNvSpPr>
            <a:spLocks noChangeShapeType="1"/>
          </p:cNvSpPr>
          <p:nvPr/>
        </p:nvSpPr>
        <p:spPr bwMode="auto">
          <a:xfrm>
            <a:off x="2438400" y="1600200"/>
            <a:ext cx="25146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（１２／２１）</a:t>
            </a:r>
          </a:p>
        </p:txBody>
      </p:sp>
      <p:sp>
        <p:nvSpPr>
          <p:cNvPr id="15363"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4"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15365"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383"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5384" name="Text Box 24"/>
          <p:cNvSpPr txBox="1">
            <a:spLocks noChangeArrowheads="1"/>
          </p:cNvSpPr>
          <p:nvPr/>
        </p:nvSpPr>
        <p:spPr bwMode="auto">
          <a:xfrm>
            <a:off x="1143000" y="239713"/>
            <a:ext cx="411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マ　ト　リ　ッ　ク　ス　図　法</a:t>
            </a:r>
          </a:p>
        </p:txBody>
      </p:sp>
      <p:sp>
        <p:nvSpPr>
          <p:cNvPr id="15385" name="Rectangle 25"/>
          <p:cNvSpPr>
            <a:spLocks noChangeArrowheads="1"/>
          </p:cNvSpPr>
          <p:nvPr/>
        </p:nvSpPr>
        <p:spPr bwMode="auto">
          <a:xfrm>
            <a:off x="381000" y="6858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latin typeface="ＭＳ Ｐ明朝" pitchFamily="18" charset="-128"/>
              </a:rPr>
              <a:t>項  目</a:t>
            </a:r>
          </a:p>
        </p:txBody>
      </p:sp>
      <p:sp>
        <p:nvSpPr>
          <p:cNvPr id="15386" name="Rectangle 26"/>
          <p:cNvSpPr>
            <a:spLocks noChangeArrowheads="1"/>
          </p:cNvSpPr>
          <p:nvPr/>
        </p:nvSpPr>
        <p:spPr bwMode="auto">
          <a:xfrm>
            <a:off x="1143000" y="685800"/>
            <a:ext cx="5410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15387" name="Rectangle 27"/>
          <p:cNvSpPr>
            <a:spLocks noChangeArrowheads="1"/>
          </p:cNvSpPr>
          <p:nvPr/>
        </p:nvSpPr>
        <p:spPr bwMode="auto">
          <a:xfrm>
            <a:off x="381000" y="10668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マトリックス</a:t>
            </a:r>
          </a:p>
          <a:p>
            <a:pPr algn="ctr"/>
            <a:r>
              <a:rPr lang="ja-JP" altLang="en-US"/>
              <a:t>図法とは</a:t>
            </a:r>
          </a:p>
        </p:txBody>
      </p:sp>
      <p:sp>
        <p:nvSpPr>
          <p:cNvPr id="15388" name="Rectangle 28"/>
          <p:cNvSpPr>
            <a:spLocks noChangeArrowheads="1"/>
          </p:cNvSpPr>
          <p:nvPr/>
        </p:nvSpPr>
        <p:spPr bwMode="auto">
          <a:xfrm>
            <a:off x="1143000" y="1066800"/>
            <a:ext cx="54102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ja-JP" altLang="en-US" sz="1000">
                <a:latin typeface="ＭＳ Ｐ明朝" pitchFamily="18" charset="-128"/>
                <a:ea typeface="ＭＳ Ｐ明朝" pitchFamily="18" charset="-128"/>
              </a:rPr>
              <a:t>マトリックスとは行列の意味である。行に属する要素と、列に属する要素により構成された二元表</a:t>
            </a:r>
          </a:p>
          <a:p>
            <a:r>
              <a:rPr lang="ja-JP" altLang="en-US" sz="1000">
                <a:latin typeface="ＭＳ Ｐ明朝" pitchFamily="18" charset="-128"/>
                <a:ea typeface="ＭＳ Ｐ明朝" pitchFamily="18" charset="-128"/>
              </a:rPr>
              <a:t>の交点に着目する。</a:t>
            </a:r>
          </a:p>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二元的配置の中から問題の所在や問題の形態を探索する。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二元的関係の中から問題解決への着想を得たりする。</a:t>
            </a:r>
          </a:p>
        </p:txBody>
      </p:sp>
      <p:sp>
        <p:nvSpPr>
          <p:cNvPr id="15389" name="Rectangle 29"/>
          <p:cNvSpPr>
            <a:spLocks noChangeArrowheads="1"/>
          </p:cNvSpPr>
          <p:nvPr/>
        </p:nvSpPr>
        <p:spPr bwMode="auto">
          <a:xfrm>
            <a:off x="381000" y="1752600"/>
            <a:ext cx="7620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15390" name="Rectangle 30"/>
          <p:cNvSpPr>
            <a:spLocks noChangeArrowheads="1"/>
          </p:cNvSpPr>
          <p:nvPr/>
        </p:nvSpPr>
        <p:spPr bwMode="auto">
          <a:xfrm>
            <a:off x="1143000" y="1752600"/>
            <a:ext cx="54102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長年の深い経験に裏づけられた着想に関するデータがきわめて短時間に求められ、数値データ</a:t>
            </a:r>
          </a:p>
          <a:p>
            <a:r>
              <a:rPr lang="ja-JP" altLang="en-US" sz="1000">
                <a:latin typeface="ＭＳ Ｐ明朝" pitchFamily="18" charset="-128"/>
                <a:ea typeface="ＭＳ Ｐ明朝" pitchFamily="18" charset="-128"/>
              </a:rPr>
              <a:t>　　以上の効力を発揮することがある。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要素間の関係が明確になり、全体の構成を一目で把握できる。</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２～４種の表がうまくまとめられ、問題の所在がより明確になる。</a:t>
            </a:r>
          </a:p>
          <a:p>
            <a:r>
              <a:rPr lang="en-US" altLang="ja-JP" sz="1000">
                <a:latin typeface="ＭＳ Ｐ明朝" pitchFamily="18" charset="-128"/>
                <a:ea typeface="ＭＳ Ｐ明朝" pitchFamily="18" charset="-128"/>
              </a:rPr>
              <a:t>(4) </a:t>
            </a:r>
            <a:r>
              <a:rPr lang="ja-JP" altLang="en-US" sz="1000">
                <a:latin typeface="ＭＳ Ｐ明朝" pitchFamily="18" charset="-128"/>
                <a:ea typeface="ＭＳ Ｐ明朝" pitchFamily="18" charset="-128"/>
              </a:rPr>
              <a:t>二元的な関係を表わしたものをＬ型マトリックス、それ以上の多元的関係を表わしたものに、</a:t>
            </a:r>
          </a:p>
          <a:p>
            <a:r>
              <a:rPr lang="ja-JP" altLang="en-US" sz="1000">
                <a:latin typeface="ＭＳ Ｐ明朝" pitchFamily="18" charset="-128"/>
                <a:ea typeface="ＭＳ Ｐ明朝" pitchFamily="18" charset="-128"/>
              </a:rPr>
              <a:t>　　Ｔ型、Ｙ型、Ｘ型などがある。</a:t>
            </a:r>
          </a:p>
        </p:txBody>
      </p:sp>
      <p:sp>
        <p:nvSpPr>
          <p:cNvPr id="15391" name="Rectangle 31"/>
          <p:cNvSpPr>
            <a:spLocks noChangeArrowheads="1"/>
          </p:cNvSpPr>
          <p:nvPr/>
        </p:nvSpPr>
        <p:spPr bwMode="auto">
          <a:xfrm>
            <a:off x="381000" y="2743200"/>
            <a:ext cx="762000" cy="1295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15392" name="Rectangle 32"/>
          <p:cNvSpPr>
            <a:spLocks noChangeArrowheads="1"/>
          </p:cNvSpPr>
          <p:nvPr/>
        </p:nvSpPr>
        <p:spPr bwMode="auto">
          <a:xfrm>
            <a:off x="1143000" y="2743200"/>
            <a:ext cx="5410200" cy="1295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15401" name="Text Box 41"/>
          <p:cNvSpPr txBox="1">
            <a:spLocks noChangeArrowheads="1"/>
          </p:cNvSpPr>
          <p:nvPr/>
        </p:nvSpPr>
        <p:spPr bwMode="auto">
          <a:xfrm>
            <a:off x="1143000" y="274637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手順１</a:t>
            </a:r>
          </a:p>
        </p:txBody>
      </p:sp>
      <p:sp>
        <p:nvSpPr>
          <p:cNvPr id="15402" name="Text Box 42"/>
          <p:cNvSpPr txBox="1">
            <a:spLocks noChangeArrowheads="1"/>
          </p:cNvSpPr>
          <p:nvPr/>
        </p:nvSpPr>
        <p:spPr bwMode="auto">
          <a:xfrm>
            <a:off x="1600200" y="2743200"/>
            <a:ext cx="28352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系統で展開した具体的対策案を縦軸に配置する。</a:t>
            </a:r>
          </a:p>
        </p:txBody>
      </p:sp>
      <p:sp>
        <p:nvSpPr>
          <p:cNvPr id="15403" name="Text Box 43"/>
          <p:cNvSpPr txBox="1">
            <a:spLocks noChangeArrowheads="1"/>
          </p:cNvSpPr>
          <p:nvPr/>
        </p:nvSpPr>
        <p:spPr bwMode="auto">
          <a:xfrm>
            <a:off x="1143000" y="297497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手順２</a:t>
            </a:r>
          </a:p>
        </p:txBody>
      </p:sp>
      <p:sp>
        <p:nvSpPr>
          <p:cNvPr id="15404" name="Text Box 44"/>
          <p:cNvSpPr txBox="1">
            <a:spLocks noChangeArrowheads="1"/>
          </p:cNvSpPr>
          <p:nvPr/>
        </p:nvSpPr>
        <p:spPr bwMode="auto">
          <a:xfrm>
            <a:off x="1600200" y="2971800"/>
            <a:ext cx="28479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横軸に効果、実現性、順位などの評価項目をとる。</a:t>
            </a:r>
          </a:p>
        </p:txBody>
      </p:sp>
      <p:sp>
        <p:nvSpPr>
          <p:cNvPr id="15405" name="Text Box 45"/>
          <p:cNvSpPr txBox="1">
            <a:spLocks noChangeArrowheads="1"/>
          </p:cNvSpPr>
          <p:nvPr/>
        </p:nvSpPr>
        <p:spPr bwMode="auto">
          <a:xfrm>
            <a:off x="1143000" y="320357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手順３</a:t>
            </a:r>
          </a:p>
        </p:txBody>
      </p:sp>
      <p:sp>
        <p:nvSpPr>
          <p:cNvPr id="15406" name="Text Box 46"/>
          <p:cNvSpPr txBox="1">
            <a:spLocks noChangeArrowheads="1"/>
          </p:cNvSpPr>
          <p:nvPr/>
        </p:nvSpPr>
        <p:spPr bwMode="auto">
          <a:xfrm>
            <a:off x="1600200" y="3200400"/>
            <a:ext cx="49291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手順１～２の項目が決まると、縦軸および横軸に線を引き、横軸の項目を上覧に記入する。</a:t>
            </a:r>
          </a:p>
        </p:txBody>
      </p:sp>
      <p:sp>
        <p:nvSpPr>
          <p:cNvPr id="15407" name="Text Box 47"/>
          <p:cNvSpPr txBox="1">
            <a:spLocks noChangeArrowheads="1"/>
          </p:cNvSpPr>
          <p:nvPr/>
        </p:nvSpPr>
        <p:spPr bwMode="auto">
          <a:xfrm>
            <a:off x="1143000" y="343217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手順４</a:t>
            </a:r>
          </a:p>
        </p:txBody>
      </p:sp>
      <p:sp>
        <p:nvSpPr>
          <p:cNvPr id="15408" name="Text Box 48"/>
          <p:cNvSpPr txBox="1">
            <a:spLocks noChangeArrowheads="1"/>
          </p:cNvSpPr>
          <p:nvPr/>
        </p:nvSpPr>
        <p:spPr bwMode="auto">
          <a:xfrm>
            <a:off x="1600200" y="3429000"/>
            <a:ext cx="4832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評価として、◎「大いにある」、○「ある」、△「ややある」、</a:t>
            </a:r>
            <a:r>
              <a:rPr lang="en-US" altLang="ja-JP">
                <a:latin typeface="ＭＳ Ｐ明朝" pitchFamily="18" charset="-128"/>
              </a:rPr>
              <a:t>×</a:t>
            </a:r>
            <a:r>
              <a:rPr lang="ja-JP" altLang="en-US">
                <a:latin typeface="ＭＳ Ｐ明朝" pitchFamily="18" charset="-128"/>
              </a:rPr>
              <a:t>「なし」等として縦軸との交点に</a:t>
            </a:r>
          </a:p>
          <a:p>
            <a:r>
              <a:rPr lang="ja-JP" altLang="en-US">
                <a:latin typeface="ＭＳ Ｐ明朝" pitchFamily="18" charset="-128"/>
              </a:rPr>
              <a:t>記する。</a:t>
            </a:r>
          </a:p>
        </p:txBody>
      </p:sp>
      <p:sp>
        <p:nvSpPr>
          <p:cNvPr id="15433" name="Rectangle 73"/>
          <p:cNvSpPr>
            <a:spLocks noChangeArrowheads="1"/>
          </p:cNvSpPr>
          <p:nvPr/>
        </p:nvSpPr>
        <p:spPr bwMode="auto">
          <a:xfrm>
            <a:off x="381000" y="4038600"/>
            <a:ext cx="762000" cy="502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書　き　方</a:t>
            </a:r>
          </a:p>
          <a:p>
            <a:pPr algn="ctr"/>
            <a:r>
              <a:rPr lang="ja-JP" altLang="en-US"/>
              <a:t>（図の表し方）</a:t>
            </a:r>
          </a:p>
        </p:txBody>
      </p:sp>
      <p:sp>
        <p:nvSpPr>
          <p:cNvPr id="15434" name="Rectangle 74"/>
          <p:cNvSpPr>
            <a:spLocks noChangeArrowheads="1"/>
          </p:cNvSpPr>
          <p:nvPr/>
        </p:nvSpPr>
        <p:spPr bwMode="auto">
          <a:xfrm>
            <a:off x="1143000" y="4038600"/>
            <a:ext cx="5410200" cy="502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5" name="Text Box 75"/>
          <p:cNvSpPr txBox="1">
            <a:spLocks noChangeArrowheads="1"/>
          </p:cNvSpPr>
          <p:nvPr/>
        </p:nvSpPr>
        <p:spPr bwMode="auto">
          <a:xfrm>
            <a:off x="1143000" y="3794125"/>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手順５</a:t>
            </a:r>
          </a:p>
        </p:txBody>
      </p:sp>
      <p:sp>
        <p:nvSpPr>
          <p:cNvPr id="15436" name="Text Box 76"/>
          <p:cNvSpPr txBox="1">
            <a:spLocks noChangeArrowheads="1"/>
          </p:cNvSpPr>
          <p:nvPr/>
        </p:nvSpPr>
        <p:spPr bwMode="auto">
          <a:xfrm>
            <a:off x="1600200" y="3790950"/>
            <a:ext cx="3182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順位づけは◎○△</a:t>
            </a:r>
            <a:r>
              <a:rPr lang="en-US" altLang="ja-JP">
                <a:latin typeface="ＭＳ Ｐ明朝" pitchFamily="18" charset="-128"/>
              </a:rPr>
              <a:t>×</a:t>
            </a:r>
            <a:r>
              <a:rPr lang="ja-JP" altLang="en-US">
                <a:latin typeface="ＭＳ Ｐ明朝" pitchFamily="18" charset="-128"/>
              </a:rPr>
              <a:t>の組み合わせで配点し、記入する。</a:t>
            </a:r>
          </a:p>
        </p:txBody>
      </p:sp>
      <p:sp>
        <p:nvSpPr>
          <p:cNvPr id="15437" name="Rectangle 77"/>
          <p:cNvSpPr>
            <a:spLocks noChangeArrowheads="1"/>
          </p:cNvSpPr>
          <p:nvPr/>
        </p:nvSpPr>
        <p:spPr bwMode="auto">
          <a:xfrm>
            <a:off x="381000" y="9067800"/>
            <a:ext cx="762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注意事項</a:t>
            </a:r>
          </a:p>
        </p:txBody>
      </p:sp>
      <p:sp>
        <p:nvSpPr>
          <p:cNvPr id="15438" name="Rectangle 78"/>
          <p:cNvSpPr>
            <a:spLocks noChangeArrowheads="1"/>
          </p:cNvSpPr>
          <p:nvPr/>
        </p:nvSpPr>
        <p:spPr bwMode="auto">
          <a:xfrm>
            <a:off x="1143000" y="9067800"/>
            <a:ext cx="54102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通常、評価と実施事項は系統図法の作成時に実施する。</a:t>
            </a:r>
          </a:p>
          <a:p>
            <a:r>
              <a:rPr lang="ja-JP" altLang="en-US"/>
              <a:t>評価は単にアンケートではなく、可能な限り経済性を考慮し、技術性を評価した結果に基づいて行う。</a:t>
            </a:r>
          </a:p>
        </p:txBody>
      </p:sp>
      <p:sp>
        <p:nvSpPr>
          <p:cNvPr id="15439" name="Rectangle 79"/>
          <p:cNvSpPr>
            <a:spLocks noChangeArrowheads="1"/>
          </p:cNvSpPr>
          <p:nvPr/>
        </p:nvSpPr>
        <p:spPr bwMode="auto">
          <a:xfrm>
            <a:off x="1828800" y="4343400"/>
            <a:ext cx="4038600" cy="2667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40" name="Rectangle 80"/>
          <p:cNvSpPr>
            <a:spLocks noChangeArrowheads="1"/>
          </p:cNvSpPr>
          <p:nvPr/>
        </p:nvSpPr>
        <p:spPr bwMode="auto">
          <a:xfrm>
            <a:off x="1828800" y="4343400"/>
            <a:ext cx="3048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443" name="Rectangle 83"/>
          <p:cNvSpPr>
            <a:spLocks noChangeArrowheads="1"/>
          </p:cNvSpPr>
          <p:nvPr/>
        </p:nvSpPr>
        <p:spPr bwMode="auto">
          <a:xfrm>
            <a:off x="18288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a:t>
            </a:r>
          </a:p>
        </p:txBody>
      </p:sp>
      <p:sp>
        <p:nvSpPr>
          <p:cNvPr id="15444" name="Rectangle 84"/>
          <p:cNvSpPr>
            <a:spLocks noChangeArrowheads="1"/>
          </p:cNvSpPr>
          <p:nvPr/>
        </p:nvSpPr>
        <p:spPr bwMode="auto">
          <a:xfrm>
            <a:off x="18288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２</a:t>
            </a:r>
          </a:p>
        </p:txBody>
      </p:sp>
      <p:sp>
        <p:nvSpPr>
          <p:cNvPr id="15445" name="Rectangle 85"/>
          <p:cNvSpPr>
            <a:spLocks noChangeArrowheads="1"/>
          </p:cNvSpPr>
          <p:nvPr/>
        </p:nvSpPr>
        <p:spPr bwMode="auto">
          <a:xfrm>
            <a:off x="18288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３</a:t>
            </a:r>
          </a:p>
        </p:txBody>
      </p:sp>
      <p:sp>
        <p:nvSpPr>
          <p:cNvPr id="15446" name="Rectangle 86"/>
          <p:cNvSpPr>
            <a:spLocks noChangeArrowheads="1"/>
          </p:cNvSpPr>
          <p:nvPr/>
        </p:nvSpPr>
        <p:spPr bwMode="auto">
          <a:xfrm>
            <a:off x="18288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４</a:t>
            </a:r>
          </a:p>
        </p:txBody>
      </p:sp>
      <p:sp>
        <p:nvSpPr>
          <p:cNvPr id="15447" name="Rectangle 87"/>
          <p:cNvSpPr>
            <a:spLocks noChangeArrowheads="1"/>
          </p:cNvSpPr>
          <p:nvPr/>
        </p:nvSpPr>
        <p:spPr bwMode="auto">
          <a:xfrm>
            <a:off x="2133600" y="4343400"/>
            <a:ext cx="19050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対　　　　策　　　　案</a:t>
            </a:r>
          </a:p>
        </p:txBody>
      </p:sp>
      <p:sp>
        <p:nvSpPr>
          <p:cNvPr id="15448" name="Rectangle 88"/>
          <p:cNvSpPr>
            <a:spLocks noChangeArrowheads="1"/>
          </p:cNvSpPr>
          <p:nvPr/>
        </p:nvSpPr>
        <p:spPr bwMode="auto">
          <a:xfrm>
            <a:off x="4038600" y="4343400"/>
            <a:ext cx="1524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評　　　価</a:t>
            </a:r>
          </a:p>
        </p:txBody>
      </p:sp>
      <p:sp>
        <p:nvSpPr>
          <p:cNvPr id="15449" name="Rectangle 89"/>
          <p:cNvSpPr>
            <a:spLocks noChangeArrowheads="1"/>
          </p:cNvSpPr>
          <p:nvPr/>
        </p:nvSpPr>
        <p:spPr bwMode="auto">
          <a:xfrm>
            <a:off x="4038600" y="4572000"/>
            <a:ext cx="304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dist"/>
            <a:r>
              <a:rPr lang="ja-JP" altLang="en-US"/>
              <a:t>使いやすさ</a:t>
            </a:r>
          </a:p>
        </p:txBody>
      </p:sp>
      <p:sp>
        <p:nvSpPr>
          <p:cNvPr id="15450" name="Rectangle 90"/>
          <p:cNvSpPr>
            <a:spLocks noChangeArrowheads="1"/>
          </p:cNvSpPr>
          <p:nvPr/>
        </p:nvSpPr>
        <p:spPr bwMode="auto">
          <a:xfrm>
            <a:off x="4343400" y="4572000"/>
            <a:ext cx="304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dist"/>
            <a:r>
              <a:rPr lang="ja-JP" altLang="en-US"/>
              <a:t>分かりやすさ</a:t>
            </a:r>
          </a:p>
        </p:txBody>
      </p:sp>
      <p:sp>
        <p:nvSpPr>
          <p:cNvPr id="15451" name="Rectangle 91"/>
          <p:cNvSpPr>
            <a:spLocks noChangeArrowheads="1"/>
          </p:cNvSpPr>
          <p:nvPr/>
        </p:nvSpPr>
        <p:spPr bwMode="auto">
          <a:xfrm>
            <a:off x="4648200" y="4572000"/>
            <a:ext cx="304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dist"/>
            <a:r>
              <a:rPr lang="ja-JP" altLang="en-US"/>
              <a:t>維持・管理</a:t>
            </a:r>
          </a:p>
        </p:txBody>
      </p:sp>
      <p:sp>
        <p:nvSpPr>
          <p:cNvPr id="15452" name="Rectangle 92"/>
          <p:cNvSpPr>
            <a:spLocks noChangeArrowheads="1"/>
          </p:cNvSpPr>
          <p:nvPr/>
        </p:nvSpPr>
        <p:spPr bwMode="auto">
          <a:xfrm>
            <a:off x="4953000" y="4572000"/>
            <a:ext cx="304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dist"/>
            <a:r>
              <a:rPr lang="ja-JP" altLang="en-US"/>
              <a:t>実現性</a:t>
            </a:r>
          </a:p>
        </p:txBody>
      </p:sp>
      <p:sp>
        <p:nvSpPr>
          <p:cNvPr id="15453" name="Rectangle 93"/>
          <p:cNvSpPr>
            <a:spLocks noChangeArrowheads="1"/>
          </p:cNvSpPr>
          <p:nvPr/>
        </p:nvSpPr>
        <p:spPr bwMode="auto">
          <a:xfrm>
            <a:off x="5257800" y="4572000"/>
            <a:ext cx="304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dist"/>
            <a:r>
              <a:rPr lang="ja-JP" altLang="en-US"/>
              <a:t>効　　果</a:t>
            </a:r>
          </a:p>
        </p:txBody>
      </p:sp>
      <p:sp>
        <p:nvSpPr>
          <p:cNvPr id="15454" name="Rectangle 94"/>
          <p:cNvSpPr>
            <a:spLocks noChangeArrowheads="1"/>
          </p:cNvSpPr>
          <p:nvPr/>
        </p:nvSpPr>
        <p:spPr bwMode="auto">
          <a:xfrm>
            <a:off x="5562600" y="4343400"/>
            <a:ext cx="3048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ja-JP" altLang="en-US"/>
              <a:t>総　合　評　価</a:t>
            </a:r>
          </a:p>
        </p:txBody>
      </p:sp>
      <p:sp>
        <p:nvSpPr>
          <p:cNvPr id="15455" name="Rectangle 95"/>
          <p:cNvSpPr>
            <a:spLocks noChangeArrowheads="1"/>
          </p:cNvSpPr>
          <p:nvPr/>
        </p:nvSpPr>
        <p:spPr bwMode="auto">
          <a:xfrm>
            <a:off x="2133600" y="54102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スケルトンを描く</a:t>
            </a:r>
          </a:p>
        </p:txBody>
      </p:sp>
      <p:sp>
        <p:nvSpPr>
          <p:cNvPr id="15456" name="Rectangle 96"/>
          <p:cNvSpPr>
            <a:spLocks noChangeArrowheads="1"/>
          </p:cNvSpPr>
          <p:nvPr/>
        </p:nvSpPr>
        <p:spPr bwMode="auto">
          <a:xfrm>
            <a:off x="2133600" y="56388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内部構造を描く</a:t>
            </a:r>
          </a:p>
        </p:txBody>
      </p:sp>
      <p:sp>
        <p:nvSpPr>
          <p:cNvPr id="15457" name="Rectangle 97"/>
          <p:cNvSpPr>
            <a:spLocks noChangeArrowheads="1"/>
          </p:cNvSpPr>
          <p:nvPr/>
        </p:nvSpPr>
        <p:spPr bwMode="auto">
          <a:xfrm>
            <a:off x="2133600" y="58674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用語を決める</a:t>
            </a:r>
          </a:p>
        </p:txBody>
      </p:sp>
      <p:sp>
        <p:nvSpPr>
          <p:cNvPr id="15458" name="Rectangle 98"/>
          <p:cNvSpPr>
            <a:spLocks noChangeArrowheads="1"/>
          </p:cNvSpPr>
          <p:nvPr/>
        </p:nvSpPr>
        <p:spPr bwMode="auto">
          <a:xfrm>
            <a:off x="2133600" y="60960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用語の解説を入れる</a:t>
            </a:r>
          </a:p>
        </p:txBody>
      </p:sp>
      <p:sp>
        <p:nvSpPr>
          <p:cNvPr id="15459" name="Rectangle 99"/>
          <p:cNvSpPr>
            <a:spLocks noChangeArrowheads="1"/>
          </p:cNvSpPr>
          <p:nvPr/>
        </p:nvSpPr>
        <p:spPr bwMode="auto">
          <a:xfrm>
            <a:off x="18288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５</a:t>
            </a:r>
          </a:p>
        </p:txBody>
      </p:sp>
      <p:sp>
        <p:nvSpPr>
          <p:cNvPr id="15460" name="Rectangle 100"/>
          <p:cNvSpPr>
            <a:spLocks noChangeArrowheads="1"/>
          </p:cNvSpPr>
          <p:nvPr/>
        </p:nvSpPr>
        <p:spPr bwMode="auto">
          <a:xfrm>
            <a:off x="2133600" y="63246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字体を使い分ける</a:t>
            </a:r>
          </a:p>
        </p:txBody>
      </p:sp>
      <p:sp>
        <p:nvSpPr>
          <p:cNvPr id="15461" name="Rectangle 101"/>
          <p:cNvSpPr>
            <a:spLocks noChangeArrowheads="1"/>
          </p:cNvSpPr>
          <p:nvPr/>
        </p:nvSpPr>
        <p:spPr bwMode="auto">
          <a:xfrm>
            <a:off x="18288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６</a:t>
            </a:r>
          </a:p>
        </p:txBody>
      </p:sp>
      <p:sp>
        <p:nvSpPr>
          <p:cNvPr id="15462" name="Rectangle 102"/>
          <p:cNvSpPr>
            <a:spLocks noChangeArrowheads="1"/>
          </p:cNvSpPr>
          <p:nvPr/>
        </p:nvSpPr>
        <p:spPr bwMode="auto">
          <a:xfrm>
            <a:off x="2133600" y="65532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網掛け、罫線を使う</a:t>
            </a:r>
          </a:p>
        </p:txBody>
      </p:sp>
      <p:sp>
        <p:nvSpPr>
          <p:cNvPr id="15463" name="Rectangle 103"/>
          <p:cNvSpPr>
            <a:spLocks noChangeArrowheads="1"/>
          </p:cNvSpPr>
          <p:nvPr/>
        </p:nvSpPr>
        <p:spPr bwMode="auto">
          <a:xfrm>
            <a:off x="18288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７</a:t>
            </a:r>
          </a:p>
        </p:txBody>
      </p:sp>
      <p:sp>
        <p:nvSpPr>
          <p:cNvPr id="15464" name="Rectangle 104"/>
          <p:cNvSpPr>
            <a:spLocks noChangeArrowheads="1"/>
          </p:cNvSpPr>
          <p:nvPr/>
        </p:nvSpPr>
        <p:spPr bwMode="auto">
          <a:xfrm>
            <a:off x="2133600" y="6781800"/>
            <a:ext cx="1905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納入先別で分ける</a:t>
            </a:r>
          </a:p>
        </p:txBody>
      </p:sp>
      <p:sp>
        <p:nvSpPr>
          <p:cNvPr id="15466" name="Rectangle 106"/>
          <p:cNvSpPr>
            <a:spLocks noChangeArrowheads="1"/>
          </p:cNvSpPr>
          <p:nvPr/>
        </p:nvSpPr>
        <p:spPr bwMode="auto">
          <a:xfrm>
            <a:off x="40386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67" name="Rectangle 107"/>
          <p:cNvSpPr>
            <a:spLocks noChangeArrowheads="1"/>
          </p:cNvSpPr>
          <p:nvPr/>
        </p:nvSpPr>
        <p:spPr bwMode="auto">
          <a:xfrm>
            <a:off x="43434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68" name="Rectangle 108"/>
          <p:cNvSpPr>
            <a:spLocks noChangeArrowheads="1"/>
          </p:cNvSpPr>
          <p:nvPr/>
        </p:nvSpPr>
        <p:spPr bwMode="auto">
          <a:xfrm>
            <a:off x="40386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69" name="Rectangle 109"/>
          <p:cNvSpPr>
            <a:spLocks noChangeArrowheads="1"/>
          </p:cNvSpPr>
          <p:nvPr/>
        </p:nvSpPr>
        <p:spPr bwMode="auto">
          <a:xfrm>
            <a:off x="43434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0" name="Rectangle 110"/>
          <p:cNvSpPr>
            <a:spLocks noChangeArrowheads="1"/>
          </p:cNvSpPr>
          <p:nvPr/>
        </p:nvSpPr>
        <p:spPr bwMode="auto">
          <a:xfrm>
            <a:off x="40386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71" name="Rectangle 111"/>
          <p:cNvSpPr>
            <a:spLocks noChangeArrowheads="1"/>
          </p:cNvSpPr>
          <p:nvPr/>
        </p:nvSpPr>
        <p:spPr bwMode="auto">
          <a:xfrm>
            <a:off x="43434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2" name="Rectangle 112"/>
          <p:cNvSpPr>
            <a:spLocks noChangeArrowheads="1"/>
          </p:cNvSpPr>
          <p:nvPr/>
        </p:nvSpPr>
        <p:spPr bwMode="auto">
          <a:xfrm>
            <a:off x="40386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73" name="Rectangle 113"/>
          <p:cNvSpPr>
            <a:spLocks noChangeArrowheads="1"/>
          </p:cNvSpPr>
          <p:nvPr/>
        </p:nvSpPr>
        <p:spPr bwMode="auto">
          <a:xfrm>
            <a:off x="43434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4" name="Rectangle 114"/>
          <p:cNvSpPr>
            <a:spLocks noChangeArrowheads="1"/>
          </p:cNvSpPr>
          <p:nvPr/>
        </p:nvSpPr>
        <p:spPr bwMode="auto">
          <a:xfrm>
            <a:off x="40386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75" name="Rectangle 115"/>
          <p:cNvSpPr>
            <a:spLocks noChangeArrowheads="1"/>
          </p:cNvSpPr>
          <p:nvPr/>
        </p:nvSpPr>
        <p:spPr bwMode="auto">
          <a:xfrm>
            <a:off x="43434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6" name="Rectangle 116"/>
          <p:cNvSpPr>
            <a:spLocks noChangeArrowheads="1"/>
          </p:cNvSpPr>
          <p:nvPr/>
        </p:nvSpPr>
        <p:spPr bwMode="auto">
          <a:xfrm>
            <a:off x="40386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77" name="Rectangle 117"/>
          <p:cNvSpPr>
            <a:spLocks noChangeArrowheads="1"/>
          </p:cNvSpPr>
          <p:nvPr/>
        </p:nvSpPr>
        <p:spPr bwMode="auto">
          <a:xfrm>
            <a:off x="43434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8" name="Rectangle 118"/>
          <p:cNvSpPr>
            <a:spLocks noChangeArrowheads="1"/>
          </p:cNvSpPr>
          <p:nvPr/>
        </p:nvSpPr>
        <p:spPr bwMode="auto">
          <a:xfrm>
            <a:off x="46482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79" name="Rectangle 119"/>
          <p:cNvSpPr>
            <a:spLocks noChangeArrowheads="1"/>
          </p:cNvSpPr>
          <p:nvPr/>
        </p:nvSpPr>
        <p:spPr bwMode="auto">
          <a:xfrm>
            <a:off x="49530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0" name="Rectangle 120"/>
          <p:cNvSpPr>
            <a:spLocks noChangeArrowheads="1"/>
          </p:cNvSpPr>
          <p:nvPr/>
        </p:nvSpPr>
        <p:spPr bwMode="auto">
          <a:xfrm>
            <a:off x="46482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1" name="Rectangle 121"/>
          <p:cNvSpPr>
            <a:spLocks noChangeArrowheads="1"/>
          </p:cNvSpPr>
          <p:nvPr/>
        </p:nvSpPr>
        <p:spPr bwMode="auto">
          <a:xfrm>
            <a:off x="49530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2" name="Rectangle 122"/>
          <p:cNvSpPr>
            <a:spLocks noChangeArrowheads="1"/>
          </p:cNvSpPr>
          <p:nvPr/>
        </p:nvSpPr>
        <p:spPr bwMode="auto">
          <a:xfrm>
            <a:off x="46482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83" name="Rectangle 123"/>
          <p:cNvSpPr>
            <a:spLocks noChangeArrowheads="1"/>
          </p:cNvSpPr>
          <p:nvPr/>
        </p:nvSpPr>
        <p:spPr bwMode="auto">
          <a:xfrm>
            <a:off x="49530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4" name="Rectangle 124"/>
          <p:cNvSpPr>
            <a:spLocks noChangeArrowheads="1"/>
          </p:cNvSpPr>
          <p:nvPr/>
        </p:nvSpPr>
        <p:spPr bwMode="auto">
          <a:xfrm>
            <a:off x="46482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85" name="Rectangle 125"/>
          <p:cNvSpPr>
            <a:spLocks noChangeArrowheads="1"/>
          </p:cNvSpPr>
          <p:nvPr/>
        </p:nvSpPr>
        <p:spPr bwMode="auto">
          <a:xfrm>
            <a:off x="49530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6" name="Rectangle 126"/>
          <p:cNvSpPr>
            <a:spLocks noChangeArrowheads="1"/>
          </p:cNvSpPr>
          <p:nvPr/>
        </p:nvSpPr>
        <p:spPr bwMode="auto">
          <a:xfrm>
            <a:off x="46482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87" name="Rectangle 127"/>
          <p:cNvSpPr>
            <a:spLocks noChangeArrowheads="1"/>
          </p:cNvSpPr>
          <p:nvPr/>
        </p:nvSpPr>
        <p:spPr bwMode="auto">
          <a:xfrm>
            <a:off x="49530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88" name="Rectangle 128"/>
          <p:cNvSpPr>
            <a:spLocks noChangeArrowheads="1"/>
          </p:cNvSpPr>
          <p:nvPr/>
        </p:nvSpPr>
        <p:spPr bwMode="auto">
          <a:xfrm>
            <a:off x="46482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489" name="Rectangle 129"/>
          <p:cNvSpPr>
            <a:spLocks noChangeArrowheads="1"/>
          </p:cNvSpPr>
          <p:nvPr/>
        </p:nvSpPr>
        <p:spPr bwMode="auto">
          <a:xfrm>
            <a:off x="49530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0" name="Rectangle 130"/>
          <p:cNvSpPr>
            <a:spLocks noChangeArrowheads="1"/>
          </p:cNvSpPr>
          <p:nvPr/>
        </p:nvSpPr>
        <p:spPr bwMode="auto">
          <a:xfrm>
            <a:off x="52578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1" name="Rectangle 131"/>
          <p:cNvSpPr>
            <a:spLocks noChangeArrowheads="1"/>
          </p:cNvSpPr>
          <p:nvPr/>
        </p:nvSpPr>
        <p:spPr bwMode="auto">
          <a:xfrm>
            <a:off x="5562600" y="5410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2" name="Rectangle 132"/>
          <p:cNvSpPr>
            <a:spLocks noChangeArrowheads="1"/>
          </p:cNvSpPr>
          <p:nvPr/>
        </p:nvSpPr>
        <p:spPr bwMode="auto">
          <a:xfrm>
            <a:off x="52578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3" name="Rectangle 133"/>
          <p:cNvSpPr>
            <a:spLocks noChangeArrowheads="1"/>
          </p:cNvSpPr>
          <p:nvPr/>
        </p:nvSpPr>
        <p:spPr bwMode="auto">
          <a:xfrm>
            <a:off x="5562600" y="5638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4" name="Rectangle 134"/>
          <p:cNvSpPr>
            <a:spLocks noChangeArrowheads="1"/>
          </p:cNvSpPr>
          <p:nvPr/>
        </p:nvSpPr>
        <p:spPr bwMode="auto">
          <a:xfrm>
            <a:off x="52578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5" name="Rectangle 135"/>
          <p:cNvSpPr>
            <a:spLocks noChangeArrowheads="1"/>
          </p:cNvSpPr>
          <p:nvPr/>
        </p:nvSpPr>
        <p:spPr bwMode="auto">
          <a:xfrm>
            <a:off x="5562600" y="58674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6" name="Rectangle 136"/>
          <p:cNvSpPr>
            <a:spLocks noChangeArrowheads="1"/>
          </p:cNvSpPr>
          <p:nvPr/>
        </p:nvSpPr>
        <p:spPr bwMode="auto">
          <a:xfrm>
            <a:off x="52578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7" name="Rectangle 137"/>
          <p:cNvSpPr>
            <a:spLocks noChangeArrowheads="1"/>
          </p:cNvSpPr>
          <p:nvPr/>
        </p:nvSpPr>
        <p:spPr bwMode="auto">
          <a:xfrm>
            <a:off x="5562600" y="60960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8" name="Rectangle 138"/>
          <p:cNvSpPr>
            <a:spLocks noChangeArrowheads="1"/>
          </p:cNvSpPr>
          <p:nvPr/>
        </p:nvSpPr>
        <p:spPr bwMode="auto">
          <a:xfrm>
            <a:off x="52578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499" name="Rectangle 139"/>
          <p:cNvSpPr>
            <a:spLocks noChangeArrowheads="1"/>
          </p:cNvSpPr>
          <p:nvPr/>
        </p:nvSpPr>
        <p:spPr bwMode="auto">
          <a:xfrm>
            <a:off x="5562600" y="63246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0" name="Rectangle 140"/>
          <p:cNvSpPr>
            <a:spLocks noChangeArrowheads="1"/>
          </p:cNvSpPr>
          <p:nvPr/>
        </p:nvSpPr>
        <p:spPr bwMode="auto">
          <a:xfrm>
            <a:off x="52578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1" name="Rectangle 141"/>
          <p:cNvSpPr>
            <a:spLocks noChangeArrowheads="1"/>
          </p:cNvSpPr>
          <p:nvPr/>
        </p:nvSpPr>
        <p:spPr bwMode="auto">
          <a:xfrm>
            <a:off x="5562600" y="65532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2" name="Rectangle 142"/>
          <p:cNvSpPr>
            <a:spLocks noChangeArrowheads="1"/>
          </p:cNvSpPr>
          <p:nvPr/>
        </p:nvSpPr>
        <p:spPr bwMode="auto">
          <a:xfrm>
            <a:off x="40386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3" name="Rectangle 143"/>
          <p:cNvSpPr>
            <a:spLocks noChangeArrowheads="1"/>
          </p:cNvSpPr>
          <p:nvPr/>
        </p:nvSpPr>
        <p:spPr bwMode="auto">
          <a:xfrm>
            <a:off x="43434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4" name="Rectangle 144"/>
          <p:cNvSpPr>
            <a:spLocks noChangeArrowheads="1"/>
          </p:cNvSpPr>
          <p:nvPr/>
        </p:nvSpPr>
        <p:spPr bwMode="auto">
          <a:xfrm>
            <a:off x="46482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a:t>
            </a:r>
          </a:p>
        </p:txBody>
      </p:sp>
      <p:sp>
        <p:nvSpPr>
          <p:cNvPr id="15505" name="Rectangle 145"/>
          <p:cNvSpPr>
            <a:spLocks noChangeArrowheads="1"/>
          </p:cNvSpPr>
          <p:nvPr/>
        </p:nvSpPr>
        <p:spPr bwMode="auto">
          <a:xfrm>
            <a:off x="49530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6" name="Rectangle 146"/>
          <p:cNvSpPr>
            <a:spLocks noChangeArrowheads="1"/>
          </p:cNvSpPr>
          <p:nvPr/>
        </p:nvSpPr>
        <p:spPr bwMode="auto">
          <a:xfrm>
            <a:off x="52578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7" name="Rectangle 147"/>
          <p:cNvSpPr>
            <a:spLocks noChangeArrowheads="1"/>
          </p:cNvSpPr>
          <p:nvPr/>
        </p:nvSpPr>
        <p:spPr bwMode="auto">
          <a:xfrm>
            <a:off x="5562600" y="6781800"/>
            <a:ext cx="304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en-US" altLang="ja-JP"/>
              <a:t>○</a:t>
            </a:r>
          </a:p>
        </p:txBody>
      </p:sp>
      <p:sp>
        <p:nvSpPr>
          <p:cNvPr id="15508" name="Text Box 148"/>
          <p:cNvSpPr txBox="1">
            <a:spLocks noChangeArrowheads="1"/>
          </p:cNvSpPr>
          <p:nvPr/>
        </p:nvSpPr>
        <p:spPr bwMode="auto">
          <a:xfrm>
            <a:off x="1828800" y="4114800"/>
            <a:ext cx="441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t>凡例</a:t>
            </a:r>
          </a:p>
        </p:txBody>
      </p:sp>
      <p:sp>
        <p:nvSpPr>
          <p:cNvPr id="15509" name="Text Box 149"/>
          <p:cNvSpPr txBox="1">
            <a:spLocks noChangeArrowheads="1"/>
          </p:cNvSpPr>
          <p:nvPr/>
        </p:nvSpPr>
        <p:spPr bwMode="auto">
          <a:xfrm>
            <a:off x="2514600" y="4038600"/>
            <a:ext cx="2549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Ｌ型マトリックス</a:t>
            </a:r>
            <a:r>
              <a:rPr lang="ja-JP" altLang="en-US" b="1"/>
              <a:t>（対策の評価）</a:t>
            </a:r>
          </a:p>
        </p:txBody>
      </p:sp>
      <p:sp>
        <p:nvSpPr>
          <p:cNvPr id="15510" name="Rectangle 150"/>
          <p:cNvSpPr>
            <a:spLocks noChangeArrowheads="1"/>
          </p:cNvSpPr>
          <p:nvPr/>
        </p:nvSpPr>
        <p:spPr bwMode="auto">
          <a:xfrm>
            <a:off x="16002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小　　計</a:t>
            </a:r>
          </a:p>
        </p:txBody>
      </p:sp>
      <p:sp>
        <p:nvSpPr>
          <p:cNvPr id="15511" name="Rectangle 151"/>
          <p:cNvSpPr>
            <a:spLocks noChangeArrowheads="1"/>
          </p:cNvSpPr>
          <p:nvPr/>
        </p:nvSpPr>
        <p:spPr bwMode="auto">
          <a:xfrm>
            <a:off x="18288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技能向上</a:t>
            </a:r>
          </a:p>
        </p:txBody>
      </p:sp>
      <p:sp>
        <p:nvSpPr>
          <p:cNvPr id="15512" name="Rectangle 152"/>
          <p:cNvSpPr>
            <a:spLocks noChangeArrowheads="1"/>
          </p:cNvSpPr>
          <p:nvPr/>
        </p:nvSpPr>
        <p:spPr bwMode="auto">
          <a:xfrm>
            <a:off x="20574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知識向上</a:t>
            </a:r>
          </a:p>
        </p:txBody>
      </p:sp>
      <p:sp>
        <p:nvSpPr>
          <p:cNvPr id="15513" name="Rectangle 153"/>
          <p:cNvSpPr>
            <a:spLocks noChangeArrowheads="1"/>
          </p:cNvSpPr>
          <p:nvPr/>
        </p:nvSpPr>
        <p:spPr bwMode="auto">
          <a:xfrm>
            <a:off x="22860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共通性</a:t>
            </a:r>
          </a:p>
        </p:txBody>
      </p:sp>
      <p:sp>
        <p:nvSpPr>
          <p:cNvPr id="15514" name="Rectangle 154"/>
          <p:cNvSpPr>
            <a:spLocks noChangeArrowheads="1"/>
          </p:cNvSpPr>
          <p:nvPr/>
        </p:nvSpPr>
        <p:spPr bwMode="auto">
          <a:xfrm>
            <a:off x="25146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やりがい</a:t>
            </a:r>
          </a:p>
        </p:txBody>
      </p:sp>
      <p:sp>
        <p:nvSpPr>
          <p:cNvPr id="15515" name="Rectangle 155"/>
          <p:cNvSpPr>
            <a:spLocks noChangeArrowheads="1"/>
          </p:cNvSpPr>
          <p:nvPr/>
        </p:nvSpPr>
        <p:spPr bwMode="auto">
          <a:xfrm>
            <a:off x="48006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重要度</a:t>
            </a:r>
          </a:p>
        </p:txBody>
      </p:sp>
      <p:sp>
        <p:nvSpPr>
          <p:cNvPr id="15516" name="Rectangle 156"/>
          <p:cNvSpPr>
            <a:spLocks noChangeArrowheads="1"/>
          </p:cNvSpPr>
          <p:nvPr/>
        </p:nvSpPr>
        <p:spPr bwMode="auto">
          <a:xfrm>
            <a:off x="50292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緊急度</a:t>
            </a:r>
          </a:p>
        </p:txBody>
      </p:sp>
      <p:sp>
        <p:nvSpPr>
          <p:cNvPr id="15517" name="Rectangle 157"/>
          <p:cNvSpPr>
            <a:spLocks noChangeArrowheads="1"/>
          </p:cNvSpPr>
          <p:nvPr/>
        </p:nvSpPr>
        <p:spPr bwMode="auto">
          <a:xfrm>
            <a:off x="52578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期待効果</a:t>
            </a:r>
          </a:p>
        </p:txBody>
      </p:sp>
      <p:sp>
        <p:nvSpPr>
          <p:cNvPr id="15518" name="Rectangle 158"/>
          <p:cNvSpPr>
            <a:spLocks noChangeArrowheads="1"/>
          </p:cNvSpPr>
          <p:nvPr/>
        </p:nvSpPr>
        <p:spPr bwMode="auto">
          <a:xfrm>
            <a:off x="54864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小　　計</a:t>
            </a:r>
          </a:p>
        </p:txBody>
      </p:sp>
      <p:sp>
        <p:nvSpPr>
          <p:cNvPr id="15519" name="Rectangle 159"/>
          <p:cNvSpPr>
            <a:spLocks noChangeArrowheads="1"/>
          </p:cNvSpPr>
          <p:nvPr/>
        </p:nvSpPr>
        <p:spPr bwMode="auto">
          <a:xfrm>
            <a:off x="57150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合　　計</a:t>
            </a:r>
          </a:p>
        </p:txBody>
      </p:sp>
      <p:sp>
        <p:nvSpPr>
          <p:cNvPr id="15520" name="Rectangle 160"/>
          <p:cNvSpPr>
            <a:spLocks noChangeArrowheads="1"/>
          </p:cNvSpPr>
          <p:nvPr/>
        </p:nvSpPr>
        <p:spPr bwMode="auto">
          <a:xfrm>
            <a:off x="5943600" y="7467600"/>
            <a:ext cx="2286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a:t>順　　位</a:t>
            </a:r>
          </a:p>
        </p:txBody>
      </p:sp>
      <p:sp>
        <p:nvSpPr>
          <p:cNvPr id="15521" name="Rectangle 161"/>
          <p:cNvSpPr>
            <a:spLocks noChangeArrowheads="1"/>
          </p:cNvSpPr>
          <p:nvPr/>
        </p:nvSpPr>
        <p:spPr bwMode="auto">
          <a:xfrm>
            <a:off x="2743200" y="7467600"/>
            <a:ext cx="20574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22" name="Rectangle 162"/>
          <p:cNvSpPr>
            <a:spLocks noChangeArrowheads="1"/>
          </p:cNvSpPr>
          <p:nvPr/>
        </p:nvSpPr>
        <p:spPr bwMode="auto">
          <a:xfrm>
            <a:off x="16002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８</a:t>
            </a:r>
          </a:p>
        </p:txBody>
      </p:sp>
      <p:sp>
        <p:nvSpPr>
          <p:cNvPr id="15523" name="Rectangle 163"/>
          <p:cNvSpPr>
            <a:spLocks noChangeArrowheads="1"/>
          </p:cNvSpPr>
          <p:nvPr/>
        </p:nvSpPr>
        <p:spPr bwMode="auto">
          <a:xfrm>
            <a:off x="16002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１４</a:t>
            </a:r>
          </a:p>
        </p:txBody>
      </p:sp>
      <p:sp>
        <p:nvSpPr>
          <p:cNvPr id="15524" name="Rectangle 164"/>
          <p:cNvSpPr>
            <a:spLocks noChangeArrowheads="1"/>
          </p:cNvSpPr>
          <p:nvPr/>
        </p:nvSpPr>
        <p:spPr bwMode="auto">
          <a:xfrm>
            <a:off x="16002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２０</a:t>
            </a:r>
          </a:p>
        </p:txBody>
      </p:sp>
      <p:sp>
        <p:nvSpPr>
          <p:cNvPr id="15525" name="Rectangle 165"/>
          <p:cNvSpPr>
            <a:spLocks noChangeArrowheads="1"/>
          </p:cNvSpPr>
          <p:nvPr/>
        </p:nvSpPr>
        <p:spPr bwMode="auto">
          <a:xfrm>
            <a:off x="16002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１０</a:t>
            </a:r>
          </a:p>
        </p:txBody>
      </p:sp>
      <p:sp>
        <p:nvSpPr>
          <p:cNvPr id="15526" name="Text Box 166"/>
          <p:cNvSpPr txBox="1">
            <a:spLocks noChangeArrowheads="1"/>
          </p:cNvSpPr>
          <p:nvPr/>
        </p:nvSpPr>
        <p:spPr bwMode="auto">
          <a:xfrm>
            <a:off x="1828800" y="7086600"/>
            <a:ext cx="441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t>凡例</a:t>
            </a:r>
          </a:p>
        </p:txBody>
      </p:sp>
      <p:sp>
        <p:nvSpPr>
          <p:cNvPr id="15527" name="Text Box 167"/>
          <p:cNvSpPr txBox="1">
            <a:spLocks noChangeArrowheads="1"/>
          </p:cNvSpPr>
          <p:nvPr/>
        </p:nvSpPr>
        <p:spPr bwMode="auto">
          <a:xfrm>
            <a:off x="2514600" y="7010400"/>
            <a:ext cx="2549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Ｔ型マトリックス</a:t>
            </a:r>
            <a:r>
              <a:rPr lang="ja-JP" altLang="en-US" b="1"/>
              <a:t>（テーマ案の評価）</a:t>
            </a:r>
          </a:p>
        </p:txBody>
      </p:sp>
      <p:sp>
        <p:nvSpPr>
          <p:cNvPr id="15528" name="Text Box 168"/>
          <p:cNvSpPr txBox="1">
            <a:spLocks noChangeArrowheads="1"/>
          </p:cNvSpPr>
          <p:nvPr/>
        </p:nvSpPr>
        <p:spPr bwMode="auto">
          <a:xfrm>
            <a:off x="4514850" y="7270750"/>
            <a:ext cx="1733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＝５点、○＝３点、△＝１点</a:t>
            </a:r>
          </a:p>
        </p:txBody>
      </p:sp>
      <p:sp>
        <p:nvSpPr>
          <p:cNvPr id="15529" name="Rectangle 169"/>
          <p:cNvSpPr>
            <a:spLocks noChangeArrowheads="1"/>
          </p:cNvSpPr>
          <p:nvPr/>
        </p:nvSpPr>
        <p:spPr bwMode="auto">
          <a:xfrm>
            <a:off x="18288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0" name="Rectangle 170"/>
          <p:cNvSpPr>
            <a:spLocks noChangeArrowheads="1"/>
          </p:cNvSpPr>
          <p:nvPr/>
        </p:nvSpPr>
        <p:spPr bwMode="auto">
          <a:xfrm>
            <a:off x="20574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1" name="Rectangle 171"/>
          <p:cNvSpPr>
            <a:spLocks noChangeArrowheads="1"/>
          </p:cNvSpPr>
          <p:nvPr/>
        </p:nvSpPr>
        <p:spPr bwMode="auto">
          <a:xfrm>
            <a:off x="22860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2" name="Rectangle 172"/>
          <p:cNvSpPr>
            <a:spLocks noChangeArrowheads="1"/>
          </p:cNvSpPr>
          <p:nvPr/>
        </p:nvSpPr>
        <p:spPr bwMode="auto">
          <a:xfrm>
            <a:off x="25146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3" name="Rectangle 173"/>
          <p:cNvSpPr>
            <a:spLocks noChangeArrowheads="1"/>
          </p:cNvSpPr>
          <p:nvPr/>
        </p:nvSpPr>
        <p:spPr bwMode="auto">
          <a:xfrm>
            <a:off x="18288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4" name="Rectangle 174"/>
          <p:cNvSpPr>
            <a:spLocks noChangeArrowheads="1"/>
          </p:cNvSpPr>
          <p:nvPr/>
        </p:nvSpPr>
        <p:spPr bwMode="auto">
          <a:xfrm>
            <a:off x="20574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5" name="Rectangle 175"/>
          <p:cNvSpPr>
            <a:spLocks noChangeArrowheads="1"/>
          </p:cNvSpPr>
          <p:nvPr/>
        </p:nvSpPr>
        <p:spPr bwMode="auto">
          <a:xfrm>
            <a:off x="22860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6" name="Rectangle 176"/>
          <p:cNvSpPr>
            <a:spLocks noChangeArrowheads="1"/>
          </p:cNvSpPr>
          <p:nvPr/>
        </p:nvSpPr>
        <p:spPr bwMode="auto">
          <a:xfrm>
            <a:off x="25146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7" name="Rectangle 177"/>
          <p:cNvSpPr>
            <a:spLocks noChangeArrowheads="1"/>
          </p:cNvSpPr>
          <p:nvPr/>
        </p:nvSpPr>
        <p:spPr bwMode="auto">
          <a:xfrm>
            <a:off x="18288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8" name="Rectangle 178"/>
          <p:cNvSpPr>
            <a:spLocks noChangeArrowheads="1"/>
          </p:cNvSpPr>
          <p:nvPr/>
        </p:nvSpPr>
        <p:spPr bwMode="auto">
          <a:xfrm>
            <a:off x="20574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39" name="Rectangle 179"/>
          <p:cNvSpPr>
            <a:spLocks noChangeArrowheads="1"/>
          </p:cNvSpPr>
          <p:nvPr/>
        </p:nvSpPr>
        <p:spPr bwMode="auto">
          <a:xfrm>
            <a:off x="22860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0" name="Rectangle 180"/>
          <p:cNvSpPr>
            <a:spLocks noChangeArrowheads="1"/>
          </p:cNvSpPr>
          <p:nvPr/>
        </p:nvSpPr>
        <p:spPr bwMode="auto">
          <a:xfrm>
            <a:off x="25146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1" name="Rectangle 181"/>
          <p:cNvSpPr>
            <a:spLocks noChangeArrowheads="1"/>
          </p:cNvSpPr>
          <p:nvPr/>
        </p:nvSpPr>
        <p:spPr bwMode="auto">
          <a:xfrm>
            <a:off x="18288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2" name="Rectangle 182"/>
          <p:cNvSpPr>
            <a:spLocks noChangeArrowheads="1"/>
          </p:cNvSpPr>
          <p:nvPr/>
        </p:nvSpPr>
        <p:spPr bwMode="auto">
          <a:xfrm>
            <a:off x="20574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3" name="Rectangle 183"/>
          <p:cNvSpPr>
            <a:spLocks noChangeArrowheads="1"/>
          </p:cNvSpPr>
          <p:nvPr/>
        </p:nvSpPr>
        <p:spPr bwMode="auto">
          <a:xfrm>
            <a:off x="22860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4" name="Rectangle 184"/>
          <p:cNvSpPr>
            <a:spLocks noChangeArrowheads="1"/>
          </p:cNvSpPr>
          <p:nvPr/>
        </p:nvSpPr>
        <p:spPr bwMode="auto">
          <a:xfrm>
            <a:off x="25146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45" name="Rectangle 185"/>
          <p:cNvSpPr>
            <a:spLocks noChangeArrowheads="1"/>
          </p:cNvSpPr>
          <p:nvPr/>
        </p:nvSpPr>
        <p:spPr bwMode="auto">
          <a:xfrm>
            <a:off x="2743200" y="8077200"/>
            <a:ext cx="2057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帳票入荷時にヒヤリハットがある</a:t>
            </a:r>
          </a:p>
        </p:txBody>
      </p:sp>
      <p:sp>
        <p:nvSpPr>
          <p:cNvPr id="15546" name="Rectangle 186"/>
          <p:cNvSpPr>
            <a:spLocks noChangeArrowheads="1"/>
          </p:cNvSpPr>
          <p:nvPr/>
        </p:nvSpPr>
        <p:spPr bwMode="auto">
          <a:xfrm>
            <a:off x="2743200" y="8305800"/>
            <a:ext cx="2057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共通関係の申請書類がわからない</a:t>
            </a:r>
          </a:p>
        </p:txBody>
      </p:sp>
      <p:sp>
        <p:nvSpPr>
          <p:cNvPr id="15547" name="Rectangle 187"/>
          <p:cNvSpPr>
            <a:spLocks noChangeArrowheads="1"/>
          </p:cNvSpPr>
          <p:nvPr/>
        </p:nvSpPr>
        <p:spPr bwMode="auto">
          <a:xfrm>
            <a:off x="2743200" y="8534400"/>
            <a:ext cx="2057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通勤調査票作成に時間がかかる</a:t>
            </a:r>
          </a:p>
        </p:txBody>
      </p:sp>
      <p:sp>
        <p:nvSpPr>
          <p:cNvPr id="15548" name="Rectangle 188"/>
          <p:cNvSpPr>
            <a:spLocks noChangeArrowheads="1"/>
          </p:cNvSpPr>
          <p:nvPr/>
        </p:nvSpPr>
        <p:spPr bwMode="auto">
          <a:xfrm>
            <a:off x="2743200" y="8763000"/>
            <a:ext cx="2057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ｶﾅﾌﾞﾙｰﾌﾘｽﾄ作成に時間がかかる</a:t>
            </a:r>
          </a:p>
        </p:txBody>
      </p:sp>
      <p:sp>
        <p:nvSpPr>
          <p:cNvPr id="15549" name="Rectangle 189"/>
          <p:cNvSpPr>
            <a:spLocks noChangeArrowheads="1"/>
          </p:cNvSpPr>
          <p:nvPr/>
        </p:nvSpPr>
        <p:spPr bwMode="auto">
          <a:xfrm>
            <a:off x="48006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0" name="Rectangle 190"/>
          <p:cNvSpPr>
            <a:spLocks noChangeArrowheads="1"/>
          </p:cNvSpPr>
          <p:nvPr/>
        </p:nvSpPr>
        <p:spPr bwMode="auto">
          <a:xfrm>
            <a:off x="50292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1" name="Rectangle 191"/>
          <p:cNvSpPr>
            <a:spLocks noChangeArrowheads="1"/>
          </p:cNvSpPr>
          <p:nvPr/>
        </p:nvSpPr>
        <p:spPr bwMode="auto">
          <a:xfrm>
            <a:off x="52578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2" name="Rectangle 192"/>
          <p:cNvSpPr>
            <a:spLocks noChangeArrowheads="1"/>
          </p:cNvSpPr>
          <p:nvPr/>
        </p:nvSpPr>
        <p:spPr bwMode="auto">
          <a:xfrm>
            <a:off x="48006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3" name="Rectangle 193"/>
          <p:cNvSpPr>
            <a:spLocks noChangeArrowheads="1"/>
          </p:cNvSpPr>
          <p:nvPr/>
        </p:nvSpPr>
        <p:spPr bwMode="auto">
          <a:xfrm>
            <a:off x="50292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4" name="Rectangle 194"/>
          <p:cNvSpPr>
            <a:spLocks noChangeArrowheads="1"/>
          </p:cNvSpPr>
          <p:nvPr/>
        </p:nvSpPr>
        <p:spPr bwMode="auto">
          <a:xfrm>
            <a:off x="52578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5" name="Rectangle 195"/>
          <p:cNvSpPr>
            <a:spLocks noChangeArrowheads="1"/>
          </p:cNvSpPr>
          <p:nvPr/>
        </p:nvSpPr>
        <p:spPr bwMode="auto">
          <a:xfrm>
            <a:off x="48006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6" name="Rectangle 196"/>
          <p:cNvSpPr>
            <a:spLocks noChangeArrowheads="1"/>
          </p:cNvSpPr>
          <p:nvPr/>
        </p:nvSpPr>
        <p:spPr bwMode="auto">
          <a:xfrm>
            <a:off x="50292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7" name="Rectangle 197"/>
          <p:cNvSpPr>
            <a:spLocks noChangeArrowheads="1"/>
          </p:cNvSpPr>
          <p:nvPr/>
        </p:nvSpPr>
        <p:spPr bwMode="auto">
          <a:xfrm>
            <a:off x="52578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8" name="Rectangle 198"/>
          <p:cNvSpPr>
            <a:spLocks noChangeArrowheads="1"/>
          </p:cNvSpPr>
          <p:nvPr/>
        </p:nvSpPr>
        <p:spPr bwMode="auto">
          <a:xfrm>
            <a:off x="48006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59" name="Rectangle 199"/>
          <p:cNvSpPr>
            <a:spLocks noChangeArrowheads="1"/>
          </p:cNvSpPr>
          <p:nvPr/>
        </p:nvSpPr>
        <p:spPr bwMode="auto">
          <a:xfrm>
            <a:off x="50292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60" name="Rectangle 200"/>
          <p:cNvSpPr>
            <a:spLocks noChangeArrowheads="1"/>
          </p:cNvSpPr>
          <p:nvPr/>
        </p:nvSpPr>
        <p:spPr bwMode="auto">
          <a:xfrm>
            <a:off x="52578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5561" name="Rectangle 201"/>
          <p:cNvSpPr>
            <a:spLocks noChangeArrowheads="1"/>
          </p:cNvSpPr>
          <p:nvPr/>
        </p:nvSpPr>
        <p:spPr bwMode="auto">
          <a:xfrm>
            <a:off x="54864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７</a:t>
            </a:r>
          </a:p>
        </p:txBody>
      </p:sp>
      <p:sp>
        <p:nvSpPr>
          <p:cNvPr id="15562" name="Rectangle 202"/>
          <p:cNvSpPr>
            <a:spLocks noChangeArrowheads="1"/>
          </p:cNvSpPr>
          <p:nvPr/>
        </p:nvSpPr>
        <p:spPr bwMode="auto">
          <a:xfrm>
            <a:off x="54864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５</a:t>
            </a:r>
          </a:p>
        </p:txBody>
      </p:sp>
      <p:sp>
        <p:nvSpPr>
          <p:cNvPr id="15563" name="Rectangle 203"/>
          <p:cNvSpPr>
            <a:spLocks noChangeArrowheads="1"/>
          </p:cNvSpPr>
          <p:nvPr/>
        </p:nvSpPr>
        <p:spPr bwMode="auto">
          <a:xfrm>
            <a:off x="54864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１３</a:t>
            </a:r>
          </a:p>
        </p:txBody>
      </p:sp>
      <p:sp>
        <p:nvSpPr>
          <p:cNvPr id="15564" name="Rectangle 204"/>
          <p:cNvSpPr>
            <a:spLocks noChangeArrowheads="1"/>
          </p:cNvSpPr>
          <p:nvPr/>
        </p:nvSpPr>
        <p:spPr bwMode="auto">
          <a:xfrm>
            <a:off x="54864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５</a:t>
            </a:r>
          </a:p>
        </p:txBody>
      </p:sp>
      <p:sp>
        <p:nvSpPr>
          <p:cNvPr id="15565" name="Rectangle 205"/>
          <p:cNvSpPr>
            <a:spLocks noChangeArrowheads="1"/>
          </p:cNvSpPr>
          <p:nvPr/>
        </p:nvSpPr>
        <p:spPr bwMode="auto">
          <a:xfrm>
            <a:off x="57150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１５</a:t>
            </a:r>
          </a:p>
        </p:txBody>
      </p:sp>
      <p:sp>
        <p:nvSpPr>
          <p:cNvPr id="15566" name="Rectangle 206"/>
          <p:cNvSpPr>
            <a:spLocks noChangeArrowheads="1"/>
          </p:cNvSpPr>
          <p:nvPr/>
        </p:nvSpPr>
        <p:spPr bwMode="auto">
          <a:xfrm>
            <a:off x="57150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１９</a:t>
            </a:r>
          </a:p>
        </p:txBody>
      </p:sp>
      <p:sp>
        <p:nvSpPr>
          <p:cNvPr id="15567" name="Rectangle 207"/>
          <p:cNvSpPr>
            <a:spLocks noChangeArrowheads="1"/>
          </p:cNvSpPr>
          <p:nvPr/>
        </p:nvSpPr>
        <p:spPr bwMode="auto">
          <a:xfrm>
            <a:off x="57150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３３</a:t>
            </a:r>
          </a:p>
        </p:txBody>
      </p:sp>
      <p:sp>
        <p:nvSpPr>
          <p:cNvPr id="15568" name="Rectangle 208"/>
          <p:cNvSpPr>
            <a:spLocks noChangeArrowheads="1"/>
          </p:cNvSpPr>
          <p:nvPr/>
        </p:nvSpPr>
        <p:spPr bwMode="auto">
          <a:xfrm>
            <a:off x="57150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１５</a:t>
            </a:r>
          </a:p>
        </p:txBody>
      </p:sp>
      <p:sp>
        <p:nvSpPr>
          <p:cNvPr id="15569" name="Rectangle 209"/>
          <p:cNvSpPr>
            <a:spLocks noChangeArrowheads="1"/>
          </p:cNvSpPr>
          <p:nvPr/>
        </p:nvSpPr>
        <p:spPr bwMode="auto">
          <a:xfrm>
            <a:off x="5943600" y="80772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４</a:t>
            </a:r>
          </a:p>
        </p:txBody>
      </p:sp>
      <p:sp>
        <p:nvSpPr>
          <p:cNvPr id="15570" name="Rectangle 210"/>
          <p:cNvSpPr>
            <a:spLocks noChangeArrowheads="1"/>
          </p:cNvSpPr>
          <p:nvPr/>
        </p:nvSpPr>
        <p:spPr bwMode="auto">
          <a:xfrm>
            <a:off x="5943600" y="83058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２</a:t>
            </a:r>
          </a:p>
        </p:txBody>
      </p:sp>
      <p:sp>
        <p:nvSpPr>
          <p:cNvPr id="15571" name="Rectangle 211"/>
          <p:cNvSpPr>
            <a:spLocks noChangeArrowheads="1"/>
          </p:cNvSpPr>
          <p:nvPr/>
        </p:nvSpPr>
        <p:spPr bwMode="auto">
          <a:xfrm>
            <a:off x="5943600" y="85344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a:t>
            </a:r>
          </a:p>
        </p:txBody>
      </p:sp>
      <p:sp>
        <p:nvSpPr>
          <p:cNvPr id="15572" name="Rectangle 212"/>
          <p:cNvSpPr>
            <a:spLocks noChangeArrowheads="1"/>
          </p:cNvSpPr>
          <p:nvPr/>
        </p:nvSpPr>
        <p:spPr bwMode="auto">
          <a:xfrm>
            <a:off x="5943600" y="8763000"/>
            <a:ext cx="228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５</a:t>
            </a:r>
          </a:p>
        </p:txBody>
      </p:sp>
      <p:sp>
        <p:nvSpPr>
          <p:cNvPr id="15573" name="Line 213"/>
          <p:cNvSpPr>
            <a:spLocks noChangeShapeType="1"/>
          </p:cNvSpPr>
          <p:nvPr/>
        </p:nvSpPr>
        <p:spPr bwMode="auto">
          <a:xfrm flipV="1">
            <a:off x="2743200" y="7696200"/>
            <a:ext cx="9906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74" name="Line 214"/>
          <p:cNvSpPr>
            <a:spLocks noChangeShapeType="1"/>
          </p:cNvSpPr>
          <p:nvPr/>
        </p:nvSpPr>
        <p:spPr bwMode="auto">
          <a:xfrm>
            <a:off x="3733800" y="7696200"/>
            <a:ext cx="1066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75" name="Text Box 215"/>
          <p:cNvSpPr txBox="1">
            <a:spLocks noChangeArrowheads="1"/>
          </p:cNvSpPr>
          <p:nvPr/>
        </p:nvSpPr>
        <p:spPr bwMode="auto">
          <a:xfrm>
            <a:off x="3276600" y="7820025"/>
            <a:ext cx="901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問　　題　　点</a:t>
            </a:r>
          </a:p>
        </p:txBody>
      </p:sp>
      <p:sp>
        <p:nvSpPr>
          <p:cNvPr id="15576" name="Line 216"/>
          <p:cNvSpPr>
            <a:spLocks noChangeShapeType="1"/>
          </p:cNvSpPr>
          <p:nvPr/>
        </p:nvSpPr>
        <p:spPr bwMode="auto">
          <a:xfrm flipV="1">
            <a:off x="3733800" y="7467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77" name="Text Box 217"/>
          <p:cNvSpPr txBox="1">
            <a:spLocks noChangeArrowheads="1"/>
          </p:cNvSpPr>
          <p:nvPr/>
        </p:nvSpPr>
        <p:spPr bwMode="auto">
          <a:xfrm>
            <a:off x="2725738" y="7499350"/>
            <a:ext cx="10080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サークルニーズ</a:t>
            </a:r>
          </a:p>
        </p:txBody>
      </p:sp>
      <p:sp>
        <p:nvSpPr>
          <p:cNvPr id="15578" name="Text Box 218"/>
          <p:cNvSpPr txBox="1">
            <a:spLocks noChangeArrowheads="1"/>
          </p:cNvSpPr>
          <p:nvPr/>
        </p:nvSpPr>
        <p:spPr bwMode="auto">
          <a:xfrm>
            <a:off x="3929063" y="7499350"/>
            <a:ext cx="7953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職場ニーズ</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（１３／２１）</a:t>
            </a:r>
          </a:p>
        </p:txBody>
      </p:sp>
      <p:sp>
        <p:nvSpPr>
          <p:cNvPr id="16387"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16389"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07"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6408" name="Text Box 24"/>
          <p:cNvSpPr txBox="1">
            <a:spLocks noChangeArrowheads="1"/>
          </p:cNvSpPr>
          <p:nvPr/>
        </p:nvSpPr>
        <p:spPr bwMode="auto">
          <a:xfrm>
            <a:off x="1371600" y="239713"/>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Ｐ　　Ｄ　　Ｐ　　Ｃ　　法</a:t>
            </a:r>
          </a:p>
        </p:txBody>
      </p:sp>
      <p:sp>
        <p:nvSpPr>
          <p:cNvPr id="16409" name="Rectangle 25"/>
          <p:cNvSpPr>
            <a:spLocks noChangeArrowheads="1"/>
          </p:cNvSpPr>
          <p:nvPr/>
        </p:nvSpPr>
        <p:spPr bwMode="auto">
          <a:xfrm>
            <a:off x="381000" y="6858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項　目</a:t>
            </a:r>
          </a:p>
        </p:txBody>
      </p:sp>
      <p:sp>
        <p:nvSpPr>
          <p:cNvPr id="16410" name="Rectangle 26"/>
          <p:cNvSpPr>
            <a:spLocks noChangeArrowheads="1"/>
          </p:cNvSpPr>
          <p:nvPr/>
        </p:nvSpPr>
        <p:spPr bwMode="auto">
          <a:xfrm>
            <a:off x="1143000" y="685800"/>
            <a:ext cx="5410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16411" name="Rectangle 27"/>
          <p:cNvSpPr>
            <a:spLocks noChangeArrowheads="1"/>
          </p:cNvSpPr>
          <p:nvPr/>
        </p:nvSpPr>
        <p:spPr bwMode="auto">
          <a:xfrm>
            <a:off x="381000" y="1066800"/>
            <a:ext cx="762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ＰＤＰＣ法</a:t>
            </a:r>
          </a:p>
          <a:p>
            <a:pPr algn="ctr"/>
            <a:r>
              <a:rPr lang="ja-JP" altLang="en-US"/>
              <a:t>とは</a:t>
            </a:r>
          </a:p>
        </p:txBody>
      </p:sp>
      <p:sp>
        <p:nvSpPr>
          <p:cNvPr id="16412" name="Rectangle 28"/>
          <p:cNvSpPr>
            <a:spLocks noChangeArrowheads="1"/>
          </p:cNvSpPr>
          <p:nvPr/>
        </p:nvSpPr>
        <p:spPr bwMode="auto">
          <a:xfrm>
            <a:off x="1143000" y="1066800"/>
            <a:ext cx="54102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ja-JP" altLang="en-US" sz="1000">
                <a:latin typeface="ＭＳ Ｐ明朝" pitchFamily="18" charset="-128"/>
                <a:ea typeface="ＭＳ Ｐ明朝" pitchFamily="18" charset="-128"/>
              </a:rPr>
              <a:t>目標達成のため、事前に考えられる様々な結果を予測しプロセスの進行を出来るだけ望ましい方向</a:t>
            </a:r>
          </a:p>
          <a:p>
            <a:r>
              <a:rPr lang="ja-JP" altLang="en-US" sz="1000">
                <a:latin typeface="ＭＳ Ｐ明朝" pitchFamily="18" charset="-128"/>
                <a:ea typeface="ＭＳ Ｐ明朝" pitchFamily="18" charset="-128"/>
              </a:rPr>
              <a:t>に導く方法をいう。</a:t>
            </a:r>
          </a:p>
        </p:txBody>
      </p:sp>
      <p:sp>
        <p:nvSpPr>
          <p:cNvPr id="16413" name="Rectangle 29"/>
          <p:cNvSpPr>
            <a:spLocks noChangeArrowheads="1"/>
          </p:cNvSpPr>
          <p:nvPr/>
        </p:nvSpPr>
        <p:spPr bwMode="auto">
          <a:xfrm>
            <a:off x="381000" y="2438400"/>
            <a:ext cx="762000" cy="7086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16414" name="Rectangle 30"/>
          <p:cNvSpPr>
            <a:spLocks noChangeArrowheads="1"/>
          </p:cNvSpPr>
          <p:nvPr/>
        </p:nvSpPr>
        <p:spPr bwMode="auto">
          <a:xfrm>
            <a:off x="1143000" y="2438400"/>
            <a:ext cx="5410200" cy="7086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16415" name="Rectangle 31"/>
          <p:cNvSpPr>
            <a:spLocks noChangeArrowheads="1"/>
          </p:cNvSpPr>
          <p:nvPr/>
        </p:nvSpPr>
        <p:spPr bwMode="auto">
          <a:xfrm>
            <a:off x="381000" y="1524000"/>
            <a:ext cx="762000" cy="914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16416" name="Rectangle 32"/>
          <p:cNvSpPr>
            <a:spLocks noChangeArrowheads="1"/>
          </p:cNvSpPr>
          <p:nvPr/>
        </p:nvSpPr>
        <p:spPr bwMode="auto">
          <a:xfrm>
            <a:off x="1143000" y="1524000"/>
            <a:ext cx="5410200" cy="914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経験を生かして先を読みきり、先手を取ることができる。（予測が容易）</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問題の所在、最重点事項の確認が容易である。</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事態をどのように導いて終結に到達しようとするのかの決定者の意図が表現でき、関係者にその</a:t>
            </a:r>
          </a:p>
          <a:p>
            <a:r>
              <a:rPr lang="ja-JP" altLang="en-US" sz="1000">
                <a:latin typeface="ＭＳ Ｐ明朝" pitchFamily="18" charset="-128"/>
                <a:ea typeface="ＭＳ Ｐ明朝" pitchFamily="18" charset="-128"/>
              </a:rPr>
              <a:t>　　意図がよくわかる。</a:t>
            </a:r>
          </a:p>
          <a:p>
            <a:r>
              <a:rPr lang="en-US" altLang="ja-JP" sz="1000">
                <a:latin typeface="ＭＳ Ｐ明朝" pitchFamily="18" charset="-128"/>
                <a:ea typeface="ＭＳ Ｐ明朝" pitchFamily="18" charset="-128"/>
              </a:rPr>
              <a:t>(4) </a:t>
            </a:r>
            <a:r>
              <a:rPr lang="ja-JP" altLang="en-US" sz="1000">
                <a:latin typeface="ＭＳ Ｐ明朝" pitchFamily="18" charset="-128"/>
                <a:ea typeface="ＭＳ Ｐ明朝" pitchFamily="18" charset="-128"/>
              </a:rPr>
              <a:t>全員の意見を集めて容易に修正することができる</a:t>
            </a:r>
            <a:r>
              <a:rPr lang="ja-JP" altLang="en-US" sz="1000">
                <a:latin typeface="Century" pitchFamily="18" charset="0"/>
                <a:ea typeface="ＭＳ 明朝" pitchFamily="17" charset="-128"/>
              </a:rPr>
              <a:t>。</a:t>
            </a:r>
            <a:r>
              <a:rPr lang="ja-JP" altLang="en-US" sz="1000">
                <a:latin typeface="ＭＳ Ｐ明朝" pitchFamily="18" charset="-128"/>
                <a:ea typeface="ＭＳ Ｐ明朝" pitchFamily="18" charset="-128"/>
              </a:rPr>
              <a:t> </a:t>
            </a:r>
          </a:p>
        </p:txBody>
      </p:sp>
      <p:sp>
        <p:nvSpPr>
          <p:cNvPr id="16417" name="Text Box 33"/>
          <p:cNvSpPr txBox="1">
            <a:spLocks noChangeArrowheads="1"/>
          </p:cNvSpPr>
          <p:nvPr/>
        </p:nvSpPr>
        <p:spPr bwMode="auto">
          <a:xfrm>
            <a:off x="1066800" y="25050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＜手順１＞</a:t>
            </a:r>
            <a:endParaRPr lang="ja-JP" altLang="en-US">
              <a:ea typeface="ＭＳ Ｐゴシック" pitchFamily="50" charset="-128"/>
            </a:endParaRPr>
          </a:p>
        </p:txBody>
      </p:sp>
      <p:sp>
        <p:nvSpPr>
          <p:cNvPr id="16419" name="Text Box 35"/>
          <p:cNvSpPr txBox="1">
            <a:spLocks noChangeArrowheads="1"/>
          </p:cNvSpPr>
          <p:nvPr/>
        </p:nvSpPr>
        <p:spPr bwMode="auto">
          <a:xfrm>
            <a:off x="1038225" y="3429000"/>
            <a:ext cx="8270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＜手順２＞</a:t>
            </a:r>
            <a:endParaRPr lang="ja-JP" altLang="en-US">
              <a:ea typeface="ＭＳ Ｐゴシック" pitchFamily="50" charset="-128"/>
            </a:endParaRPr>
          </a:p>
        </p:txBody>
      </p:sp>
      <p:sp>
        <p:nvSpPr>
          <p:cNvPr id="16424" name="Text Box 40"/>
          <p:cNvSpPr txBox="1">
            <a:spLocks noChangeArrowheads="1"/>
          </p:cNvSpPr>
          <p:nvPr/>
        </p:nvSpPr>
        <p:spPr bwMode="auto">
          <a:xfrm>
            <a:off x="1066800" y="3870325"/>
            <a:ext cx="8270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＜手順３＞</a:t>
            </a:r>
            <a:endParaRPr lang="ja-JP" altLang="en-US">
              <a:ea typeface="ＭＳ Ｐゴシック" pitchFamily="50" charset="-128"/>
            </a:endParaRPr>
          </a:p>
        </p:txBody>
      </p:sp>
      <p:sp>
        <p:nvSpPr>
          <p:cNvPr id="16427" name="Text Box 43"/>
          <p:cNvSpPr txBox="1">
            <a:spLocks noChangeArrowheads="1"/>
          </p:cNvSpPr>
          <p:nvPr/>
        </p:nvSpPr>
        <p:spPr bwMode="auto">
          <a:xfrm>
            <a:off x="1079500" y="4343400"/>
            <a:ext cx="8270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＜手順４＞</a:t>
            </a:r>
            <a:endParaRPr lang="ja-JP" altLang="en-US">
              <a:ea typeface="ＭＳ Ｐゴシック" pitchFamily="50" charset="-128"/>
            </a:endParaRPr>
          </a:p>
        </p:txBody>
      </p:sp>
      <p:sp>
        <p:nvSpPr>
          <p:cNvPr id="16429" name="Text Box 45"/>
          <p:cNvSpPr txBox="1">
            <a:spLocks noChangeArrowheads="1"/>
          </p:cNvSpPr>
          <p:nvPr/>
        </p:nvSpPr>
        <p:spPr bwMode="auto">
          <a:xfrm>
            <a:off x="1079500" y="48006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＜手順５＞</a:t>
            </a:r>
            <a:endParaRPr lang="ja-JP" altLang="en-US">
              <a:ea typeface="ＭＳ Ｐゴシック" pitchFamily="50" charset="-128"/>
            </a:endParaRPr>
          </a:p>
        </p:txBody>
      </p:sp>
      <p:sp>
        <p:nvSpPr>
          <p:cNvPr id="16433" name="Text Box 49"/>
          <p:cNvSpPr txBox="1">
            <a:spLocks noChangeArrowheads="1"/>
          </p:cNvSpPr>
          <p:nvPr/>
        </p:nvSpPr>
        <p:spPr bwMode="auto">
          <a:xfrm>
            <a:off x="1079500" y="541655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＜手順６＞</a:t>
            </a:r>
            <a:endParaRPr lang="ja-JP" altLang="en-US">
              <a:ea typeface="ＭＳ Ｐゴシック" pitchFamily="50" charset="-128"/>
            </a:endParaRPr>
          </a:p>
        </p:txBody>
      </p:sp>
      <p:sp>
        <p:nvSpPr>
          <p:cNvPr id="16439" name="Text Box 55"/>
          <p:cNvSpPr txBox="1">
            <a:spLocks noChangeArrowheads="1"/>
          </p:cNvSpPr>
          <p:nvPr/>
        </p:nvSpPr>
        <p:spPr bwMode="auto">
          <a:xfrm>
            <a:off x="1079500" y="60198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＜手順７＞</a:t>
            </a:r>
            <a:endParaRPr lang="ja-JP" altLang="en-US">
              <a:ea typeface="ＭＳ Ｐゴシック" pitchFamily="50" charset="-128"/>
            </a:endParaRPr>
          </a:p>
        </p:txBody>
      </p:sp>
      <p:sp>
        <p:nvSpPr>
          <p:cNvPr id="16441" name="Text Box 57"/>
          <p:cNvSpPr txBox="1">
            <a:spLocks noChangeArrowheads="1"/>
          </p:cNvSpPr>
          <p:nvPr/>
        </p:nvSpPr>
        <p:spPr bwMode="auto">
          <a:xfrm>
            <a:off x="1066800" y="66452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＜手順８＞</a:t>
            </a:r>
            <a:endParaRPr lang="ja-JP" altLang="en-US">
              <a:ea typeface="ＭＳ Ｐゴシック" pitchFamily="50" charset="-128"/>
            </a:endParaRPr>
          </a:p>
        </p:txBody>
      </p:sp>
      <p:sp>
        <p:nvSpPr>
          <p:cNvPr id="16443" name="Text Box 59"/>
          <p:cNvSpPr txBox="1">
            <a:spLocks noChangeArrowheads="1"/>
          </p:cNvSpPr>
          <p:nvPr/>
        </p:nvSpPr>
        <p:spPr bwMode="auto">
          <a:xfrm>
            <a:off x="1295400" y="2727325"/>
            <a:ext cx="525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latin typeface="ＭＳ Ｐ明朝" pitchFamily="18" charset="-128"/>
              </a:rPr>
              <a:t>系統図法で抽出された手段の中で効果は大であるが、実現性の低いもの、または実現性はあるがレベルを高くすると困難となるものをテーマとして取り上げる。</a:t>
            </a:r>
          </a:p>
          <a:p>
            <a:r>
              <a:rPr lang="ja-JP" altLang="en-US">
                <a:latin typeface="ＭＳ Ｐ明朝" pitchFamily="18" charset="-128"/>
              </a:rPr>
              <a:t>具体的にテーマを明らかにして、これをラベルに赤字で書き最も好ましい結果として決める。</a:t>
            </a:r>
          </a:p>
          <a:p>
            <a:r>
              <a:rPr lang="ja-JP" altLang="en-US">
                <a:latin typeface="ＭＳ Ｐ明朝" pitchFamily="18" charset="-128"/>
              </a:rPr>
              <a:t>テーマは困難なもの、進行の過程で試行錯誤の予想されるものを取り上げる。</a:t>
            </a:r>
          </a:p>
        </p:txBody>
      </p:sp>
      <p:sp>
        <p:nvSpPr>
          <p:cNvPr id="16444" name="Text Box 60"/>
          <p:cNvSpPr txBox="1">
            <a:spLocks noChangeArrowheads="1"/>
          </p:cNvSpPr>
          <p:nvPr/>
        </p:nvSpPr>
        <p:spPr bwMode="auto">
          <a:xfrm>
            <a:off x="1295400" y="3641725"/>
            <a:ext cx="40163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スタートとして初期の状態、現状レベルを明確にし、ラベルに</a:t>
            </a:r>
            <a:r>
              <a:rPr lang="ja-JP" altLang="en-US">
                <a:solidFill>
                  <a:srgbClr val="FF3300"/>
                </a:solidFill>
              </a:rPr>
              <a:t>赤字</a:t>
            </a:r>
            <a:r>
              <a:rPr lang="ja-JP" altLang="en-US"/>
              <a:t>で書く。</a:t>
            </a:r>
          </a:p>
        </p:txBody>
      </p:sp>
      <p:sp>
        <p:nvSpPr>
          <p:cNvPr id="16445" name="Text Box 61"/>
          <p:cNvSpPr txBox="1">
            <a:spLocks noChangeArrowheads="1"/>
          </p:cNvSpPr>
          <p:nvPr/>
        </p:nvSpPr>
        <p:spPr bwMode="auto">
          <a:xfrm>
            <a:off x="1295400" y="4098925"/>
            <a:ext cx="32178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取り上げたテーマについての制約事項を明確にしておく。</a:t>
            </a:r>
          </a:p>
        </p:txBody>
      </p:sp>
      <p:sp>
        <p:nvSpPr>
          <p:cNvPr id="16446" name="Text Box 62"/>
          <p:cNvSpPr txBox="1">
            <a:spLocks noChangeArrowheads="1"/>
          </p:cNvSpPr>
          <p:nvPr/>
        </p:nvSpPr>
        <p:spPr bwMode="auto">
          <a:xfrm>
            <a:off x="1295400" y="4556125"/>
            <a:ext cx="5218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模造紙を広げ、スタートのラベルを上端中央に、結果のラベルを下端中央にそれぞれ配置する。</a:t>
            </a:r>
          </a:p>
        </p:txBody>
      </p:sp>
      <p:sp>
        <p:nvSpPr>
          <p:cNvPr id="16447" name="Text Box 63"/>
          <p:cNvSpPr txBox="1">
            <a:spLocks noChangeArrowheads="1"/>
          </p:cNvSpPr>
          <p:nvPr/>
        </p:nvSpPr>
        <p:spPr bwMode="auto">
          <a:xfrm>
            <a:off x="1295400" y="5029200"/>
            <a:ext cx="5221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スタート点から結果までを結び付けるために、必要な手段や予想される状態をラベルに数枚黒字</a:t>
            </a:r>
          </a:p>
          <a:p>
            <a:r>
              <a:rPr lang="ja-JP" altLang="en-US"/>
              <a:t>で書き経時的に配置し、とにかく一度結果まで矢線でつなぐ。</a:t>
            </a:r>
          </a:p>
        </p:txBody>
      </p:sp>
      <p:sp>
        <p:nvSpPr>
          <p:cNvPr id="16448" name="Text Box 64"/>
          <p:cNvSpPr txBox="1">
            <a:spLocks noChangeArrowheads="1"/>
          </p:cNvSpPr>
          <p:nvPr/>
        </p:nvSpPr>
        <p:spPr bwMode="auto">
          <a:xfrm>
            <a:off x="1295400" y="5638800"/>
            <a:ext cx="5200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全員でディスカッションし、必要な手段や予想される状態をラベルに記入し、これを追加して一番</a:t>
            </a:r>
          </a:p>
          <a:p>
            <a:r>
              <a:rPr lang="ja-JP" altLang="en-US"/>
              <a:t>望ましい結果にいたる過程を完成させる。</a:t>
            </a:r>
          </a:p>
        </p:txBody>
      </p:sp>
      <p:sp>
        <p:nvSpPr>
          <p:cNvPr id="16449" name="Text Box 65"/>
          <p:cNvSpPr txBox="1">
            <a:spLocks noChangeArrowheads="1"/>
          </p:cNvSpPr>
          <p:nvPr/>
        </p:nvSpPr>
        <p:spPr bwMode="auto">
          <a:xfrm>
            <a:off x="1295400" y="6248400"/>
            <a:ext cx="4879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ＮＧとなった場合をスタートの方から順に検討しながらラベルに書き、経路を追加していく。</a:t>
            </a:r>
          </a:p>
          <a:p>
            <a:r>
              <a:rPr lang="ja-JP" altLang="en-US"/>
              <a:t>このときフィードバック経路ができることもある。</a:t>
            </a:r>
          </a:p>
        </p:txBody>
      </p:sp>
      <p:sp>
        <p:nvSpPr>
          <p:cNvPr id="16450" name="Text Box 66"/>
          <p:cNvSpPr txBox="1">
            <a:spLocks noChangeArrowheads="1"/>
          </p:cNvSpPr>
          <p:nvPr/>
        </p:nvSpPr>
        <p:spPr bwMode="auto">
          <a:xfrm>
            <a:off x="1295400" y="6858000"/>
            <a:ext cx="5176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矛盾はないか、不測事態への対応はこれでよいか、重要なことは抜けていないかなどを吟味し、</a:t>
            </a:r>
          </a:p>
          <a:p>
            <a:r>
              <a:rPr lang="ja-JP" altLang="en-US"/>
              <a:t>ラベルを追加し完成させる。</a:t>
            </a:r>
          </a:p>
        </p:txBody>
      </p:sp>
      <p:sp>
        <p:nvSpPr>
          <p:cNvPr id="16451" name="Text Box 67"/>
          <p:cNvSpPr txBox="1">
            <a:spLocks noChangeArrowheads="1"/>
          </p:cNvSpPr>
          <p:nvPr/>
        </p:nvSpPr>
        <p:spPr bwMode="auto">
          <a:xfrm>
            <a:off x="1066800" y="72548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＜手順９＞</a:t>
            </a:r>
            <a:endParaRPr lang="ja-JP" altLang="en-US">
              <a:ea typeface="ＭＳ Ｐゴシック" pitchFamily="50" charset="-128"/>
            </a:endParaRPr>
          </a:p>
        </p:txBody>
      </p:sp>
      <p:sp>
        <p:nvSpPr>
          <p:cNvPr id="16452" name="Text Box 68"/>
          <p:cNvSpPr txBox="1">
            <a:spLocks noChangeArrowheads="1"/>
          </p:cNvSpPr>
          <p:nvPr/>
        </p:nvSpPr>
        <p:spPr bwMode="auto">
          <a:xfrm>
            <a:off x="1295400" y="7467600"/>
            <a:ext cx="3559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ラベルを模造紙に貼り付け、テーマなどの必要事項を記入する。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（１４／２１）</a:t>
            </a:r>
          </a:p>
        </p:txBody>
      </p:sp>
      <p:sp>
        <p:nvSpPr>
          <p:cNvPr id="17411"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7412"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30"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7431" name="Rectangle 2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17531" name="Oval 123"/>
          <p:cNvSpPr>
            <a:spLocks noChangeArrowheads="1"/>
          </p:cNvSpPr>
          <p:nvPr/>
        </p:nvSpPr>
        <p:spPr bwMode="auto">
          <a:xfrm>
            <a:off x="2743200" y="2057400"/>
            <a:ext cx="1295400" cy="457200"/>
          </a:xfrm>
          <a:prstGeom prst="ellipse">
            <a:avLst/>
          </a:prstGeom>
          <a:solidFill>
            <a:srgbClr val="FFFF00"/>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停止時間を短縮する</a:t>
            </a:r>
          </a:p>
        </p:txBody>
      </p:sp>
      <p:sp>
        <p:nvSpPr>
          <p:cNvPr id="17532" name="Rectangle 124"/>
          <p:cNvSpPr>
            <a:spLocks noChangeArrowheads="1"/>
          </p:cNvSpPr>
          <p:nvPr/>
        </p:nvSpPr>
        <p:spPr bwMode="auto">
          <a:xfrm>
            <a:off x="3886200" y="2819400"/>
            <a:ext cx="1295400" cy="381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ペーストの塗布方法・</a:t>
            </a:r>
          </a:p>
          <a:p>
            <a:pPr algn="ctr"/>
            <a:r>
              <a:rPr lang="ja-JP" altLang="en-US"/>
              <a:t>塗布量の基準を設ける</a:t>
            </a:r>
          </a:p>
        </p:txBody>
      </p:sp>
      <p:sp>
        <p:nvSpPr>
          <p:cNvPr id="17533" name="Rectangle 125"/>
          <p:cNvSpPr>
            <a:spLocks noChangeArrowheads="1"/>
          </p:cNvSpPr>
          <p:nvPr/>
        </p:nvSpPr>
        <p:spPr bwMode="auto">
          <a:xfrm>
            <a:off x="5334000" y="2819400"/>
            <a:ext cx="990600" cy="381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クランプ時の動作</a:t>
            </a:r>
          </a:p>
          <a:p>
            <a:pPr algn="ctr"/>
            <a:r>
              <a:rPr lang="ja-JP" altLang="en-US"/>
              <a:t>回数を減らす</a:t>
            </a:r>
          </a:p>
        </p:txBody>
      </p:sp>
      <p:sp>
        <p:nvSpPr>
          <p:cNvPr id="17534" name="Rectangle 126"/>
          <p:cNvSpPr>
            <a:spLocks noChangeArrowheads="1"/>
          </p:cNvSpPr>
          <p:nvPr/>
        </p:nvSpPr>
        <p:spPr bwMode="auto">
          <a:xfrm>
            <a:off x="1524000" y="2819400"/>
            <a:ext cx="1524000" cy="381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作業者がドリル加工中に</a:t>
            </a:r>
          </a:p>
          <a:p>
            <a:pPr algn="ctr"/>
            <a:r>
              <a:rPr lang="ja-JP" altLang="en-US"/>
              <a:t>エアーで切粉を吹き飛ばす</a:t>
            </a:r>
          </a:p>
        </p:txBody>
      </p:sp>
      <p:sp>
        <p:nvSpPr>
          <p:cNvPr id="17535" name="Text Box 127"/>
          <p:cNvSpPr txBox="1">
            <a:spLocks noChangeArrowheads="1"/>
          </p:cNvSpPr>
          <p:nvPr/>
        </p:nvSpPr>
        <p:spPr bwMode="auto">
          <a:xfrm>
            <a:off x="517525" y="965200"/>
            <a:ext cx="15970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①</a:t>
            </a:r>
            <a:r>
              <a:rPr lang="ja-JP" altLang="en-US"/>
              <a:t>出発点とゴールを決める</a:t>
            </a:r>
          </a:p>
          <a:p>
            <a:r>
              <a:rPr lang="ja-JP" altLang="en-US"/>
              <a:t>　　・問題解決の目的</a:t>
            </a:r>
          </a:p>
          <a:p>
            <a:r>
              <a:rPr lang="ja-JP" altLang="en-US"/>
              <a:t>　　・問題のきっかけを書く</a:t>
            </a:r>
          </a:p>
        </p:txBody>
      </p:sp>
      <p:sp>
        <p:nvSpPr>
          <p:cNvPr id="17536" name="Line 128"/>
          <p:cNvSpPr>
            <a:spLocks noChangeShapeType="1"/>
          </p:cNvSpPr>
          <p:nvPr/>
        </p:nvSpPr>
        <p:spPr bwMode="auto">
          <a:xfrm>
            <a:off x="2057400" y="1295400"/>
            <a:ext cx="1143000" cy="7620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37" name="Text Box 129"/>
          <p:cNvSpPr txBox="1">
            <a:spLocks noChangeArrowheads="1"/>
          </p:cNvSpPr>
          <p:nvPr/>
        </p:nvSpPr>
        <p:spPr bwMode="auto">
          <a:xfrm>
            <a:off x="3035300" y="1422400"/>
            <a:ext cx="1917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⑥</a:t>
            </a:r>
            <a:r>
              <a:rPr lang="ja-JP" altLang="en-US"/>
              <a:t>出発点は太い長円で表示する</a:t>
            </a:r>
          </a:p>
        </p:txBody>
      </p:sp>
      <p:sp>
        <p:nvSpPr>
          <p:cNvPr id="17538" name="Line 130"/>
          <p:cNvSpPr>
            <a:spLocks noChangeShapeType="1"/>
          </p:cNvSpPr>
          <p:nvPr/>
        </p:nvSpPr>
        <p:spPr bwMode="auto">
          <a:xfrm>
            <a:off x="3505200" y="1676400"/>
            <a:ext cx="0" cy="3810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39" name="Text Box 131"/>
          <p:cNvSpPr txBox="1">
            <a:spLocks noChangeArrowheads="1"/>
          </p:cNvSpPr>
          <p:nvPr/>
        </p:nvSpPr>
        <p:spPr bwMode="auto">
          <a:xfrm>
            <a:off x="1198563" y="1812925"/>
            <a:ext cx="16970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⑦</a:t>
            </a:r>
            <a:r>
              <a:rPr lang="ja-JP" altLang="en-US"/>
              <a:t>実施事項は長方形で示す</a:t>
            </a:r>
          </a:p>
        </p:txBody>
      </p:sp>
      <p:sp>
        <p:nvSpPr>
          <p:cNvPr id="17540" name="Line 132"/>
          <p:cNvSpPr>
            <a:spLocks noChangeShapeType="1"/>
          </p:cNvSpPr>
          <p:nvPr/>
        </p:nvSpPr>
        <p:spPr bwMode="auto">
          <a:xfrm>
            <a:off x="1752600" y="2057400"/>
            <a:ext cx="0" cy="7620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41" name="Oval 133"/>
          <p:cNvSpPr>
            <a:spLocks noChangeArrowheads="1"/>
          </p:cNvSpPr>
          <p:nvPr/>
        </p:nvSpPr>
        <p:spPr bwMode="auto">
          <a:xfrm>
            <a:off x="914400" y="3590925"/>
            <a:ext cx="7620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危険作業</a:t>
            </a:r>
          </a:p>
          <a:p>
            <a:pPr algn="ctr"/>
            <a:r>
              <a:rPr lang="ja-JP" altLang="en-US"/>
              <a:t>になる</a:t>
            </a:r>
          </a:p>
        </p:txBody>
      </p:sp>
      <p:sp>
        <p:nvSpPr>
          <p:cNvPr id="17542" name="Oval 134"/>
          <p:cNvSpPr>
            <a:spLocks noChangeArrowheads="1"/>
          </p:cNvSpPr>
          <p:nvPr/>
        </p:nvSpPr>
        <p:spPr bwMode="auto">
          <a:xfrm>
            <a:off x="1905000" y="3590925"/>
            <a:ext cx="7620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多台持ち</a:t>
            </a:r>
          </a:p>
          <a:p>
            <a:pPr algn="ctr"/>
            <a:r>
              <a:rPr lang="ja-JP" altLang="en-US"/>
              <a:t>できない</a:t>
            </a:r>
          </a:p>
        </p:txBody>
      </p:sp>
      <p:sp>
        <p:nvSpPr>
          <p:cNvPr id="17543" name="Text Box 135"/>
          <p:cNvSpPr txBox="1">
            <a:spLocks noChangeArrowheads="1"/>
          </p:cNvSpPr>
          <p:nvPr/>
        </p:nvSpPr>
        <p:spPr bwMode="auto">
          <a:xfrm>
            <a:off x="365125" y="2413000"/>
            <a:ext cx="12684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②</a:t>
            </a:r>
            <a:r>
              <a:rPr lang="ja-JP" altLang="en-US"/>
              <a:t>着手計画を立てる</a:t>
            </a:r>
          </a:p>
        </p:txBody>
      </p:sp>
      <p:sp>
        <p:nvSpPr>
          <p:cNvPr id="17544" name="Oval 136"/>
          <p:cNvSpPr>
            <a:spLocks noChangeArrowheads="1"/>
          </p:cNvSpPr>
          <p:nvPr/>
        </p:nvSpPr>
        <p:spPr bwMode="auto">
          <a:xfrm>
            <a:off x="2819400" y="3590925"/>
            <a:ext cx="7620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穴の中に</a:t>
            </a:r>
          </a:p>
          <a:p>
            <a:pPr algn="ctr"/>
            <a:r>
              <a:rPr lang="ja-JP" altLang="en-US"/>
              <a:t>切粉が残る</a:t>
            </a:r>
          </a:p>
        </p:txBody>
      </p:sp>
      <p:sp>
        <p:nvSpPr>
          <p:cNvPr id="17545" name="Oval 137"/>
          <p:cNvSpPr>
            <a:spLocks noChangeArrowheads="1"/>
          </p:cNvSpPr>
          <p:nvPr/>
        </p:nvSpPr>
        <p:spPr bwMode="auto">
          <a:xfrm>
            <a:off x="4086225" y="3590925"/>
            <a:ext cx="8382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作業が多台</a:t>
            </a:r>
          </a:p>
          <a:p>
            <a:pPr algn="ctr"/>
            <a:r>
              <a:rPr lang="ja-JP" altLang="en-US"/>
              <a:t>持ちできない</a:t>
            </a:r>
          </a:p>
        </p:txBody>
      </p:sp>
      <p:sp>
        <p:nvSpPr>
          <p:cNvPr id="17546" name="Oval 138"/>
          <p:cNvSpPr>
            <a:spLocks noChangeArrowheads="1"/>
          </p:cNvSpPr>
          <p:nvPr/>
        </p:nvSpPr>
        <p:spPr bwMode="auto">
          <a:xfrm>
            <a:off x="5257800" y="3590925"/>
            <a:ext cx="10668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スプリングを追加</a:t>
            </a:r>
          </a:p>
          <a:p>
            <a:pPr algn="ctr"/>
            <a:r>
              <a:rPr lang="ja-JP" altLang="en-US"/>
              <a:t>する場所がない</a:t>
            </a:r>
          </a:p>
        </p:txBody>
      </p:sp>
      <p:sp>
        <p:nvSpPr>
          <p:cNvPr id="17547" name="Rectangle 139"/>
          <p:cNvSpPr>
            <a:spLocks noChangeArrowheads="1"/>
          </p:cNvSpPr>
          <p:nvPr/>
        </p:nvSpPr>
        <p:spPr bwMode="auto">
          <a:xfrm>
            <a:off x="838200" y="4505325"/>
            <a:ext cx="9906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吹き飛ばしノズル</a:t>
            </a:r>
          </a:p>
          <a:p>
            <a:pPr algn="ctr"/>
            <a:r>
              <a:rPr lang="ja-JP" altLang="en-US"/>
              <a:t>を使用する</a:t>
            </a:r>
          </a:p>
        </p:txBody>
      </p:sp>
      <p:sp>
        <p:nvSpPr>
          <p:cNvPr id="17548" name="Rectangle 140"/>
          <p:cNvSpPr>
            <a:spLocks noChangeArrowheads="1"/>
          </p:cNvSpPr>
          <p:nvPr/>
        </p:nvSpPr>
        <p:spPr bwMode="auto">
          <a:xfrm>
            <a:off x="1905000" y="4505325"/>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バキュームで</a:t>
            </a:r>
          </a:p>
          <a:p>
            <a:pPr algn="ctr"/>
            <a:r>
              <a:rPr lang="ja-JP" altLang="en-US"/>
              <a:t>吸い出す</a:t>
            </a:r>
          </a:p>
        </p:txBody>
      </p:sp>
      <p:sp>
        <p:nvSpPr>
          <p:cNvPr id="17549" name="Rectangle 141"/>
          <p:cNvSpPr>
            <a:spLocks noChangeArrowheads="1"/>
          </p:cNvSpPr>
          <p:nvPr/>
        </p:nvSpPr>
        <p:spPr bwMode="auto">
          <a:xfrm>
            <a:off x="2819400" y="4505325"/>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ノズルで</a:t>
            </a:r>
          </a:p>
          <a:p>
            <a:pPr algn="ctr"/>
            <a:r>
              <a:rPr lang="ja-JP" altLang="en-US"/>
              <a:t>吹き出す</a:t>
            </a:r>
          </a:p>
        </p:txBody>
      </p:sp>
      <p:sp>
        <p:nvSpPr>
          <p:cNvPr id="17550" name="Rectangle 142"/>
          <p:cNvSpPr>
            <a:spLocks noChangeArrowheads="1"/>
          </p:cNvSpPr>
          <p:nvPr/>
        </p:nvSpPr>
        <p:spPr bwMode="auto">
          <a:xfrm>
            <a:off x="4086225" y="4505325"/>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ペーストガンを</a:t>
            </a:r>
          </a:p>
          <a:p>
            <a:pPr algn="ctr"/>
            <a:r>
              <a:rPr lang="ja-JP" altLang="en-US"/>
              <a:t>使用する</a:t>
            </a:r>
          </a:p>
        </p:txBody>
      </p:sp>
      <p:sp>
        <p:nvSpPr>
          <p:cNvPr id="17551" name="Rectangle 143"/>
          <p:cNvSpPr>
            <a:spLocks noChangeArrowheads="1"/>
          </p:cNvSpPr>
          <p:nvPr/>
        </p:nvSpPr>
        <p:spPr bwMode="auto">
          <a:xfrm>
            <a:off x="5334000" y="4505325"/>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7554" name="Oval 146"/>
          <p:cNvSpPr>
            <a:spLocks noChangeArrowheads="1"/>
          </p:cNvSpPr>
          <p:nvPr/>
        </p:nvSpPr>
        <p:spPr bwMode="auto">
          <a:xfrm>
            <a:off x="2819400" y="5267325"/>
            <a:ext cx="838200" cy="52387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作業が多台</a:t>
            </a:r>
          </a:p>
          <a:p>
            <a:pPr algn="ctr"/>
            <a:r>
              <a:rPr lang="ja-JP" altLang="en-US"/>
              <a:t>持ちできない</a:t>
            </a:r>
          </a:p>
        </p:txBody>
      </p:sp>
      <p:sp>
        <p:nvSpPr>
          <p:cNvPr id="17555" name="Oval 147"/>
          <p:cNvSpPr>
            <a:spLocks noChangeArrowheads="1"/>
          </p:cNvSpPr>
          <p:nvPr/>
        </p:nvSpPr>
        <p:spPr bwMode="auto">
          <a:xfrm>
            <a:off x="4076700" y="5257800"/>
            <a:ext cx="838200" cy="533400"/>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時間がかかる</a:t>
            </a:r>
          </a:p>
        </p:txBody>
      </p:sp>
      <p:sp>
        <p:nvSpPr>
          <p:cNvPr id="17556" name="Rectangle 148"/>
          <p:cNvSpPr>
            <a:spLocks noChangeArrowheads="1"/>
          </p:cNvSpPr>
          <p:nvPr/>
        </p:nvSpPr>
        <p:spPr bwMode="auto">
          <a:xfrm>
            <a:off x="914400" y="6172200"/>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7557" name="Rectangle 149"/>
          <p:cNvSpPr>
            <a:spLocks noChangeArrowheads="1"/>
          </p:cNvSpPr>
          <p:nvPr/>
        </p:nvSpPr>
        <p:spPr bwMode="auto">
          <a:xfrm>
            <a:off x="1905000" y="6172200"/>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a:t>
            </a:r>
          </a:p>
        </p:txBody>
      </p:sp>
      <p:sp>
        <p:nvSpPr>
          <p:cNvPr id="17558" name="Rectangle 150"/>
          <p:cNvSpPr>
            <a:spLocks noChangeArrowheads="1"/>
          </p:cNvSpPr>
          <p:nvPr/>
        </p:nvSpPr>
        <p:spPr bwMode="auto">
          <a:xfrm>
            <a:off x="2819400" y="6172200"/>
            <a:ext cx="8382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吹き出しノズル</a:t>
            </a:r>
          </a:p>
          <a:p>
            <a:pPr algn="ctr"/>
            <a:r>
              <a:rPr lang="ja-JP" altLang="en-US"/>
              <a:t>を使用する</a:t>
            </a:r>
          </a:p>
        </p:txBody>
      </p:sp>
      <p:sp>
        <p:nvSpPr>
          <p:cNvPr id="17559" name="Rectangle 151"/>
          <p:cNvSpPr>
            <a:spLocks noChangeArrowheads="1"/>
          </p:cNvSpPr>
          <p:nvPr/>
        </p:nvSpPr>
        <p:spPr bwMode="auto">
          <a:xfrm>
            <a:off x="4038600" y="6172200"/>
            <a:ext cx="9144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ペーストから</a:t>
            </a:r>
          </a:p>
          <a:p>
            <a:pPr algn="ctr"/>
            <a:r>
              <a:rPr lang="ja-JP" altLang="en-US"/>
              <a:t>切削液に変える</a:t>
            </a:r>
          </a:p>
        </p:txBody>
      </p:sp>
      <p:sp>
        <p:nvSpPr>
          <p:cNvPr id="17560" name="Rectangle 152"/>
          <p:cNvSpPr>
            <a:spLocks noChangeArrowheads="1"/>
          </p:cNvSpPr>
          <p:nvPr/>
        </p:nvSpPr>
        <p:spPr bwMode="auto">
          <a:xfrm>
            <a:off x="2895600" y="6934200"/>
            <a:ext cx="685800" cy="2286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対　策　①</a:t>
            </a:r>
          </a:p>
        </p:txBody>
      </p:sp>
      <p:sp>
        <p:nvSpPr>
          <p:cNvPr id="17561" name="Rectangle 153"/>
          <p:cNvSpPr>
            <a:spLocks noChangeArrowheads="1"/>
          </p:cNvSpPr>
          <p:nvPr/>
        </p:nvSpPr>
        <p:spPr bwMode="auto">
          <a:xfrm>
            <a:off x="4152900" y="6924675"/>
            <a:ext cx="685800" cy="2286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対　策　②</a:t>
            </a:r>
          </a:p>
        </p:txBody>
      </p:sp>
      <p:sp>
        <p:nvSpPr>
          <p:cNvPr id="17562" name="Oval 154"/>
          <p:cNvSpPr>
            <a:spLocks noChangeArrowheads="1"/>
          </p:cNvSpPr>
          <p:nvPr/>
        </p:nvSpPr>
        <p:spPr bwMode="auto">
          <a:xfrm>
            <a:off x="2590800" y="7534275"/>
            <a:ext cx="1295400" cy="457200"/>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停止時間が半減した</a:t>
            </a:r>
          </a:p>
        </p:txBody>
      </p:sp>
      <p:sp>
        <p:nvSpPr>
          <p:cNvPr id="17563" name="Text Box 155"/>
          <p:cNvSpPr txBox="1">
            <a:spLocks noChangeArrowheads="1"/>
          </p:cNvSpPr>
          <p:nvPr/>
        </p:nvSpPr>
        <p:spPr bwMode="auto">
          <a:xfrm>
            <a:off x="4730750" y="1727200"/>
            <a:ext cx="167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⑧</a:t>
            </a:r>
            <a:r>
              <a:rPr lang="ja-JP" altLang="en-US"/>
              <a:t>実施事項を実施した結果</a:t>
            </a:r>
          </a:p>
          <a:p>
            <a:r>
              <a:rPr lang="ja-JP" altLang="en-US"/>
              <a:t>判明する事象は長円で示す</a:t>
            </a:r>
          </a:p>
        </p:txBody>
      </p:sp>
      <p:sp>
        <p:nvSpPr>
          <p:cNvPr id="17564" name="Line 156"/>
          <p:cNvSpPr>
            <a:spLocks noChangeShapeType="1"/>
          </p:cNvSpPr>
          <p:nvPr/>
        </p:nvSpPr>
        <p:spPr bwMode="auto">
          <a:xfrm flipH="1">
            <a:off x="4724400" y="2133600"/>
            <a:ext cx="457200" cy="1295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65" name="Text Box 157"/>
          <p:cNvSpPr txBox="1">
            <a:spLocks noChangeArrowheads="1"/>
          </p:cNvSpPr>
          <p:nvPr/>
        </p:nvSpPr>
        <p:spPr bwMode="auto">
          <a:xfrm>
            <a:off x="4343400" y="7451725"/>
            <a:ext cx="225901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⑤</a:t>
            </a:r>
            <a:r>
              <a:rPr lang="ja-JP" altLang="en-US"/>
              <a:t>計画の完了を表示する</a:t>
            </a:r>
          </a:p>
          <a:p>
            <a:r>
              <a:rPr lang="ja-JP" altLang="en-US"/>
              <a:t>　　・計画した経路は矢線でつなぐ</a:t>
            </a:r>
          </a:p>
          <a:p>
            <a:r>
              <a:rPr lang="ja-JP" altLang="en-US"/>
              <a:t>　　・実施済みの経路は太い線でつなぐ</a:t>
            </a:r>
          </a:p>
        </p:txBody>
      </p:sp>
      <p:sp>
        <p:nvSpPr>
          <p:cNvPr id="17566" name="Text Box 158"/>
          <p:cNvSpPr txBox="1">
            <a:spLocks noChangeArrowheads="1"/>
          </p:cNvSpPr>
          <p:nvPr/>
        </p:nvSpPr>
        <p:spPr bwMode="auto">
          <a:xfrm>
            <a:off x="365125" y="6918325"/>
            <a:ext cx="1704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③</a:t>
            </a:r>
            <a:r>
              <a:rPr lang="ja-JP" altLang="en-US"/>
              <a:t>事態の動きを予測しながら</a:t>
            </a:r>
          </a:p>
          <a:p>
            <a:r>
              <a:rPr lang="ja-JP" altLang="en-US"/>
              <a:t>　着手手順を書き出していく</a:t>
            </a:r>
          </a:p>
        </p:txBody>
      </p:sp>
      <p:sp>
        <p:nvSpPr>
          <p:cNvPr id="17567" name="Line 159"/>
          <p:cNvSpPr>
            <a:spLocks noChangeShapeType="1"/>
          </p:cNvSpPr>
          <p:nvPr/>
        </p:nvSpPr>
        <p:spPr bwMode="auto">
          <a:xfrm flipV="1">
            <a:off x="533400" y="4886325"/>
            <a:ext cx="381000" cy="2057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68" name="Text Box 160"/>
          <p:cNvSpPr txBox="1">
            <a:spLocks noChangeArrowheads="1"/>
          </p:cNvSpPr>
          <p:nvPr/>
        </p:nvSpPr>
        <p:spPr bwMode="auto">
          <a:xfrm>
            <a:off x="762000" y="7451725"/>
            <a:ext cx="18446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④</a:t>
            </a:r>
            <a:r>
              <a:rPr lang="ja-JP" altLang="en-US"/>
              <a:t>事態の進展と共に書き換える</a:t>
            </a:r>
          </a:p>
          <a:p>
            <a:r>
              <a:rPr lang="ja-JP" altLang="en-US"/>
              <a:t>　　（計画を逐次充実する）</a:t>
            </a:r>
          </a:p>
          <a:p>
            <a:r>
              <a:rPr lang="ja-JP" altLang="en-US"/>
              <a:t>　　・好ましくない結果になった</a:t>
            </a:r>
          </a:p>
          <a:p>
            <a:r>
              <a:rPr lang="ja-JP" altLang="en-US"/>
              <a:t>　　　ときは、経路を断つ</a:t>
            </a:r>
          </a:p>
        </p:txBody>
      </p:sp>
      <p:sp>
        <p:nvSpPr>
          <p:cNvPr id="17569" name="Line 161"/>
          <p:cNvSpPr>
            <a:spLocks noChangeShapeType="1"/>
          </p:cNvSpPr>
          <p:nvPr/>
        </p:nvSpPr>
        <p:spPr bwMode="auto">
          <a:xfrm flipV="1">
            <a:off x="2133600" y="6553200"/>
            <a:ext cx="152400" cy="923925"/>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0" name="Line 162"/>
          <p:cNvSpPr>
            <a:spLocks noChangeShapeType="1"/>
          </p:cNvSpPr>
          <p:nvPr/>
        </p:nvSpPr>
        <p:spPr bwMode="auto">
          <a:xfrm>
            <a:off x="838200" y="2667000"/>
            <a:ext cx="68580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1" name="Line 163"/>
          <p:cNvSpPr>
            <a:spLocks noChangeShapeType="1"/>
          </p:cNvSpPr>
          <p:nvPr/>
        </p:nvSpPr>
        <p:spPr bwMode="auto">
          <a:xfrm flipH="1">
            <a:off x="2438400" y="2514600"/>
            <a:ext cx="762000" cy="3048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2" name="Line 164"/>
          <p:cNvSpPr>
            <a:spLocks noChangeShapeType="1"/>
          </p:cNvSpPr>
          <p:nvPr/>
        </p:nvSpPr>
        <p:spPr bwMode="auto">
          <a:xfrm>
            <a:off x="3276600" y="2514600"/>
            <a:ext cx="990600" cy="3048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3" name="Line 165"/>
          <p:cNvSpPr>
            <a:spLocks noChangeShapeType="1"/>
          </p:cNvSpPr>
          <p:nvPr/>
        </p:nvSpPr>
        <p:spPr bwMode="auto">
          <a:xfrm>
            <a:off x="3352800" y="2514600"/>
            <a:ext cx="24384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4" name="Line 166"/>
          <p:cNvSpPr>
            <a:spLocks noChangeShapeType="1"/>
          </p:cNvSpPr>
          <p:nvPr/>
        </p:nvSpPr>
        <p:spPr bwMode="auto">
          <a:xfrm>
            <a:off x="5791200" y="3200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5" name="Line 167"/>
          <p:cNvSpPr>
            <a:spLocks noChangeShapeType="1"/>
          </p:cNvSpPr>
          <p:nvPr/>
        </p:nvSpPr>
        <p:spPr bwMode="auto">
          <a:xfrm>
            <a:off x="5791200" y="4114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6" name="Line 168"/>
          <p:cNvSpPr>
            <a:spLocks noChangeShapeType="1"/>
          </p:cNvSpPr>
          <p:nvPr/>
        </p:nvSpPr>
        <p:spPr bwMode="auto">
          <a:xfrm>
            <a:off x="4505325" y="32004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7" name="Line 169"/>
          <p:cNvSpPr>
            <a:spLocks noChangeShapeType="1"/>
          </p:cNvSpPr>
          <p:nvPr/>
        </p:nvSpPr>
        <p:spPr bwMode="auto">
          <a:xfrm>
            <a:off x="4505325" y="41148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8" name="Line 170"/>
          <p:cNvSpPr>
            <a:spLocks noChangeShapeType="1"/>
          </p:cNvSpPr>
          <p:nvPr/>
        </p:nvSpPr>
        <p:spPr bwMode="auto">
          <a:xfrm>
            <a:off x="4495800" y="4886325"/>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79" name="Line 171"/>
          <p:cNvSpPr>
            <a:spLocks noChangeShapeType="1"/>
          </p:cNvSpPr>
          <p:nvPr/>
        </p:nvSpPr>
        <p:spPr bwMode="auto">
          <a:xfrm>
            <a:off x="4495800" y="57912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0" name="Line 172"/>
          <p:cNvSpPr>
            <a:spLocks noChangeShapeType="1"/>
          </p:cNvSpPr>
          <p:nvPr/>
        </p:nvSpPr>
        <p:spPr bwMode="auto">
          <a:xfrm>
            <a:off x="4495800" y="65532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1" name="Line 173"/>
          <p:cNvSpPr>
            <a:spLocks noChangeShapeType="1"/>
          </p:cNvSpPr>
          <p:nvPr/>
        </p:nvSpPr>
        <p:spPr bwMode="auto">
          <a:xfrm>
            <a:off x="2286000" y="3200400"/>
            <a:ext cx="91440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2" name="Line 174"/>
          <p:cNvSpPr>
            <a:spLocks noChangeShapeType="1"/>
          </p:cNvSpPr>
          <p:nvPr/>
        </p:nvSpPr>
        <p:spPr bwMode="auto">
          <a:xfrm>
            <a:off x="3219450" y="41148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3" name="Line 175"/>
          <p:cNvSpPr>
            <a:spLocks noChangeShapeType="1"/>
          </p:cNvSpPr>
          <p:nvPr/>
        </p:nvSpPr>
        <p:spPr bwMode="auto">
          <a:xfrm>
            <a:off x="3209925" y="4886325"/>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4" name="Line 176"/>
          <p:cNvSpPr>
            <a:spLocks noChangeShapeType="1"/>
          </p:cNvSpPr>
          <p:nvPr/>
        </p:nvSpPr>
        <p:spPr bwMode="auto">
          <a:xfrm>
            <a:off x="3209925" y="57912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5" name="Line 177"/>
          <p:cNvSpPr>
            <a:spLocks noChangeShapeType="1"/>
          </p:cNvSpPr>
          <p:nvPr/>
        </p:nvSpPr>
        <p:spPr bwMode="auto">
          <a:xfrm>
            <a:off x="3209925" y="65532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6" name="Line 178"/>
          <p:cNvSpPr>
            <a:spLocks noChangeShapeType="1"/>
          </p:cNvSpPr>
          <p:nvPr/>
        </p:nvSpPr>
        <p:spPr bwMode="auto">
          <a:xfrm>
            <a:off x="3209925" y="7162800"/>
            <a:ext cx="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7" name="Line 179"/>
          <p:cNvSpPr>
            <a:spLocks noChangeShapeType="1"/>
          </p:cNvSpPr>
          <p:nvPr/>
        </p:nvSpPr>
        <p:spPr bwMode="auto">
          <a:xfrm flipH="1" flipV="1">
            <a:off x="4572000" y="6705600"/>
            <a:ext cx="1371600" cy="914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8" name="Line 180"/>
          <p:cNvSpPr>
            <a:spLocks noChangeShapeType="1"/>
          </p:cNvSpPr>
          <p:nvPr/>
        </p:nvSpPr>
        <p:spPr bwMode="auto">
          <a:xfrm>
            <a:off x="2286000" y="3200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89" name="Line 181"/>
          <p:cNvSpPr>
            <a:spLocks noChangeShapeType="1"/>
          </p:cNvSpPr>
          <p:nvPr/>
        </p:nvSpPr>
        <p:spPr bwMode="auto">
          <a:xfrm flipH="1">
            <a:off x="1295400" y="3200400"/>
            <a:ext cx="990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0" name="Line 182"/>
          <p:cNvSpPr>
            <a:spLocks noChangeShapeType="1"/>
          </p:cNvSpPr>
          <p:nvPr/>
        </p:nvSpPr>
        <p:spPr bwMode="auto">
          <a:xfrm>
            <a:off x="1295400" y="4114800"/>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1" name="Line 183"/>
          <p:cNvSpPr>
            <a:spLocks noChangeShapeType="1"/>
          </p:cNvSpPr>
          <p:nvPr/>
        </p:nvSpPr>
        <p:spPr bwMode="auto">
          <a:xfrm>
            <a:off x="2286000" y="4114800"/>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2" name="Line 184"/>
          <p:cNvSpPr>
            <a:spLocks noChangeShapeType="1"/>
          </p:cNvSpPr>
          <p:nvPr/>
        </p:nvSpPr>
        <p:spPr bwMode="auto">
          <a:xfrm>
            <a:off x="1295400" y="4886325"/>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3" name="Line 185"/>
          <p:cNvSpPr>
            <a:spLocks noChangeShapeType="1"/>
          </p:cNvSpPr>
          <p:nvPr/>
        </p:nvSpPr>
        <p:spPr bwMode="auto">
          <a:xfrm>
            <a:off x="2286000" y="4886325"/>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4" name="Line 186"/>
          <p:cNvSpPr>
            <a:spLocks noChangeShapeType="1"/>
          </p:cNvSpPr>
          <p:nvPr/>
        </p:nvSpPr>
        <p:spPr bwMode="auto">
          <a:xfrm>
            <a:off x="1295400" y="5772150"/>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5" name="Line 187"/>
          <p:cNvSpPr>
            <a:spLocks noChangeShapeType="1"/>
          </p:cNvSpPr>
          <p:nvPr/>
        </p:nvSpPr>
        <p:spPr bwMode="auto">
          <a:xfrm>
            <a:off x="2286000" y="5772150"/>
            <a:ext cx="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53" name="Oval 145"/>
          <p:cNvSpPr>
            <a:spLocks noChangeArrowheads="1"/>
          </p:cNvSpPr>
          <p:nvPr/>
        </p:nvSpPr>
        <p:spPr bwMode="auto">
          <a:xfrm>
            <a:off x="1905000" y="5286375"/>
            <a:ext cx="762000" cy="50482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タンク容量</a:t>
            </a:r>
          </a:p>
          <a:p>
            <a:pPr algn="ctr"/>
            <a:r>
              <a:rPr lang="ja-JP" altLang="en-US"/>
              <a:t>が小さい</a:t>
            </a:r>
          </a:p>
        </p:txBody>
      </p:sp>
      <p:sp>
        <p:nvSpPr>
          <p:cNvPr id="17552" name="Oval 144"/>
          <p:cNvSpPr>
            <a:spLocks noChangeArrowheads="1"/>
          </p:cNvSpPr>
          <p:nvPr/>
        </p:nvSpPr>
        <p:spPr bwMode="auto">
          <a:xfrm>
            <a:off x="914400" y="5286375"/>
            <a:ext cx="762000" cy="504825"/>
          </a:xfrm>
          <a:prstGeom prst="ellipse">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コストが</a:t>
            </a:r>
          </a:p>
          <a:p>
            <a:pPr algn="ctr"/>
            <a:r>
              <a:rPr lang="ja-JP" altLang="en-US"/>
              <a:t>かかる</a:t>
            </a:r>
          </a:p>
        </p:txBody>
      </p:sp>
      <p:sp>
        <p:nvSpPr>
          <p:cNvPr id="17597" name="Line 189"/>
          <p:cNvSpPr>
            <a:spLocks noChangeShapeType="1"/>
          </p:cNvSpPr>
          <p:nvPr/>
        </p:nvSpPr>
        <p:spPr bwMode="auto">
          <a:xfrm flipH="1">
            <a:off x="5867400" y="4267200"/>
            <a:ext cx="4572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98" name="Text Box 190"/>
          <p:cNvSpPr txBox="1">
            <a:spLocks noChangeArrowheads="1"/>
          </p:cNvSpPr>
          <p:nvPr/>
        </p:nvSpPr>
        <p:spPr bwMode="auto">
          <a:xfrm>
            <a:off x="2117725" y="8256588"/>
            <a:ext cx="25685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u="sng"/>
              <a:t>「機械停止時間を短縮する」のＰＤＣＡ</a:t>
            </a:r>
          </a:p>
        </p:txBody>
      </p:sp>
      <p:sp>
        <p:nvSpPr>
          <p:cNvPr id="17599" name="Line 191"/>
          <p:cNvSpPr>
            <a:spLocks noChangeShapeType="1"/>
          </p:cNvSpPr>
          <p:nvPr/>
        </p:nvSpPr>
        <p:spPr bwMode="auto">
          <a:xfrm>
            <a:off x="6324600" y="4267200"/>
            <a:ext cx="0" cy="3505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（１５／２１）</a:t>
            </a:r>
          </a:p>
        </p:txBody>
      </p:sp>
      <p:sp>
        <p:nvSpPr>
          <p:cNvPr id="18435"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6"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18437"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55"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8456" name="Text Box 24"/>
          <p:cNvSpPr txBox="1">
            <a:spLocks noChangeArrowheads="1"/>
          </p:cNvSpPr>
          <p:nvPr/>
        </p:nvSpPr>
        <p:spPr bwMode="auto">
          <a:xfrm>
            <a:off x="1371600" y="239713"/>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アロー・ダイヤグラム法</a:t>
            </a:r>
          </a:p>
        </p:txBody>
      </p:sp>
      <p:sp>
        <p:nvSpPr>
          <p:cNvPr id="18457" name="Rectangle 25"/>
          <p:cNvSpPr>
            <a:spLocks noChangeArrowheads="1"/>
          </p:cNvSpPr>
          <p:nvPr/>
        </p:nvSpPr>
        <p:spPr bwMode="auto">
          <a:xfrm>
            <a:off x="381000" y="6858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項　目</a:t>
            </a:r>
          </a:p>
        </p:txBody>
      </p:sp>
      <p:sp>
        <p:nvSpPr>
          <p:cNvPr id="18458" name="Rectangle 26"/>
          <p:cNvSpPr>
            <a:spLocks noChangeArrowheads="1"/>
          </p:cNvSpPr>
          <p:nvPr/>
        </p:nvSpPr>
        <p:spPr bwMode="auto">
          <a:xfrm>
            <a:off x="1143000" y="685800"/>
            <a:ext cx="5410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18459" name="Rectangle 27"/>
          <p:cNvSpPr>
            <a:spLocks noChangeArrowheads="1"/>
          </p:cNvSpPr>
          <p:nvPr/>
        </p:nvSpPr>
        <p:spPr bwMode="auto">
          <a:xfrm>
            <a:off x="381000" y="1066800"/>
            <a:ext cx="7620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アロー・</a:t>
            </a:r>
          </a:p>
          <a:p>
            <a:pPr algn="ctr"/>
            <a:r>
              <a:rPr lang="ja-JP" altLang="en-US"/>
              <a:t>ダイヤグラム</a:t>
            </a:r>
          </a:p>
          <a:p>
            <a:pPr algn="ctr"/>
            <a:r>
              <a:rPr lang="ja-JP" altLang="en-US"/>
              <a:t>法とは</a:t>
            </a:r>
          </a:p>
        </p:txBody>
      </p:sp>
      <p:sp>
        <p:nvSpPr>
          <p:cNvPr id="18460" name="Rectangle 28"/>
          <p:cNvSpPr>
            <a:spLocks noChangeArrowheads="1"/>
          </p:cNvSpPr>
          <p:nvPr/>
        </p:nvSpPr>
        <p:spPr bwMode="auto">
          <a:xfrm>
            <a:off x="1143000" y="1066800"/>
            <a:ext cx="54102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ja-JP" altLang="en-US" sz="1000">
                <a:latin typeface="ＭＳ Ｐ明朝" pitchFamily="18" charset="-128"/>
                <a:ea typeface="ＭＳ Ｐ明朝" pitchFamily="18" charset="-128"/>
              </a:rPr>
              <a:t>アロー・ダイヤグラム（矢線図）は、最適な日程計画を立て、効率よく管理するために用い、パート</a:t>
            </a:r>
          </a:p>
          <a:p>
            <a:r>
              <a:rPr lang="ja-JP" altLang="en-US" sz="1000">
                <a:latin typeface="ＭＳ Ｐ明朝" pitchFamily="18" charset="-128"/>
                <a:ea typeface="ＭＳ Ｐ明朝" pitchFamily="18" charset="-128"/>
              </a:rPr>
              <a:t>（ＰＥＲＴ＝Ｐｒｏｇｒａｍ Ｅｖａｌｕａｔｉｏｎ ａｎｄ Ｒｅｖｉｅｗ Ｔｅｃｈｎｉｑｕｅ の略）で用いる日程計画図である。</a:t>
            </a:r>
          </a:p>
          <a:p>
            <a:r>
              <a:rPr lang="ja-JP" altLang="en-US" sz="1000">
                <a:latin typeface="ＭＳ Ｐ明朝" pitchFamily="18" charset="-128"/>
                <a:ea typeface="ＭＳ Ｐ明朝" pitchFamily="18" charset="-128"/>
              </a:rPr>
              <a:t>特定の計画を進めていくために必要な作業の関連をネットワークで表現したものである。</a:t>
            </a:r>
          </a:p>
        </p:txBody>
      </p:sp>
      <p:sp>
        <p:nvSpPr>
          <p:cNvPr id="18461" name="Rectangle 29"/>
          <p:cNvSpPr>
            <a:spLocks noChangeArrowheads="1"/>
          </p:cNvSpPr>
          <p:nvPr/>
        </p:nvSpPr>
        <p:spPr bwMode="auto">
          <a:xfrm>
            <a:off x="381000" y="2362200"/>
            <a:ext cx="762000" cy="7162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18462" name="Rectangle 30"/>
          <p:cNvSpPr>
            <a:spLocks noChangeArrowheads="1"/>
          </p:cNvSpPr>
          <p:nvPr/>
        </p:nvSpPr>
        <p:spPr bwMode="auto">
          <a:xfrm>
            <a:off x="1143000" y="2362200"/>
            <a:ext cx="5410200" cy="7162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18463" name="Rectangle 31"/>
          <p:cNvSpPr>
            <a:spLocks noChangeArrowheads="1"/>
          </p:cNvSpPr>
          <p:nvPr/>
        </p:nvSpPr>
        <p:spPr bwMode="auto">
          <a:xfrm>
            <a:off x="381000" y="16764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18464" name="Rectangle 32"/>
          <p:cNvSpPr>
            <a:spLocks noChangeArrowheads="1"/>
          </p:cNvSpPr>
          <p:nvPr/>
        </p:nvSpPr>
        <p:spPr bwMode="auto">
          <a:xfrm>
            <a:off x="1143000" y="1676400"/>
            <a:ext cx="54102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仕事全体が把握でき、仕事の着手前に工程上の問題点が明確になる。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ネットワークを書いてみるだけで、思いもかけない改善の妙手が発見できる。</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作業の進捗状況のチェックが容易で、計画変更に際して問題を見通した速い処置が可能である。</a:t>
            </a:r>
          </a:p>
        </p:txBody>
      </p:sp>
      <p:sp>
        <p:nvSpPr>
          <p:cNvPr id="18465" name="Text Box 33"/>
          <p:cNvSpPr txBox="1">
            <a:spLocks noChangeArrowheads="1"/>
          </p:cNvSpPr>
          <p:nvPr/>
        </p:nvSpPr>
        <p:spPr bwMode="auto">
          <a:xfrm>
            <a:off x="1085850" y="24384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＜手順１＞</a:t>
            </a:r>
            <a:endParaRPr lang="ja-JP" altLang="en-US">
              <a:ea typeface="ＭＳ Ｐゴシック" pitchFamily="50" charset="-128"/>
            </a:endParaRPr>
          </a:p>
        </p:txBody>
      </p:sp>
      <p:sp>
        <p:nvSpPr>
          <p:cNvPr id="18466" name="Text Box 34"/>
          <p:cNvSpPr txBox="1">
            <a:spLocks noChangeArrowheads="1"/>
          </p:cNvSpPr>
          <p:nvPr/>
        </p:nvSpPr>
        <p:spPr bwMode="auto">
          <a:xfrm>
            <a:off x="1085850" y="30480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＜手順２＞</a:t>
            </a:r>
            <a:endParaRPr lang="ja-JP" altLang="en-US">
              <a:ea typeface="ＭＳ Ｐゴシック" pitchFamily="50" charset="-128"/>
            </a:endParaRPr>
          </a:p>
        </p:txBody>
      </p:sp>
      <p:sp>
        <p:nvSpPr>
          <p:cNvPr id="18467" name="Text Box 35"/>
          <p:cNvSpPr txBox="1">
            <a:spLocks noChangeArrowheads="1"/>
          </p:cNvSpPr>
          <p:nvPr/>
        </p:nvSpPr>
        <p:spPr bwMode="auto">
          <a:xfrm>
            <a:off x="1085850" y="348932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＜手順３＞</a:t>
            </a:r>
            <a:endParaRPr lang="ja-JP" altLang="en-US">
              <a:ea typeface="ＭＳ Ｐゴシック" pitchFamily="50" charset="-128"/>
            </a:endParaRPr>
          </a:p>
        </p:txBody>
      </p:sp>
      <p:sp>
        <p:nvSpPr>
          <p:cNvPr id="18468" name="Text Box 36"/>
          <p:cNvSpPr txBox="1">
            <a:spLocks noChangeArrowheads="1"/>
          </p:cNvSpPr>
          <p:nvPr/>
        </p:nvSpPr>
        <p:spPr bwMode="auto">
          <a:xfrm>
            <a:off x="1085850" y="39624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＜手順４＞</a:t>
            </a:r>
            <a:endParaRPr lang="ja-JP" altLang="en-US">
              <a:ea typeface="ＭＳ Ｐゴシック" pitchFamily="50" charset="-128"/>
            </a:endParaRPr>
          </a:p>
        </p:txBody>
      </p:sp>
      <p:sp>
        <p:nvSpPr>
          <p:cNvPr id="18469" name="Text Box 37"/>
          <p:cNvSpPr txBox="1">
            <a:spLocks noChangeArrowheads="1"/>
          </p:cNvSpPr>
          <p:nvPr/>
        </p:nvSpPr>
        <p:spPr bwMode="auto">
          <a:xfrm>
            <a:off x="1085850" y="44196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＜手順５＞</a:t>
            </a:r>
            <a:endParaRPr lang="ja-JP" altLang="en-US">
              <a:ea typeface="ＭＳ Ｐゴシック" pitchFamily="50" charset="-128"/>
            </a:endParaRPr>
          </a:p>
        </p:txBody>
      </p:sp>
      <p:sp>
        <p:nvSpPr>
          <p:cNvPr id="18470" name="Text Box 38"/>
          <p:cNvSpPr txBox="1">
            <a:spLocks noChangeArrowheads="1"/>
          </p:cNvSpPr>
          <p:nvPr/>
        </p:nvSpPr>
        <p:spPr bwMode="auto">
          <a:xfrm>
            <a:off x="1085850" y="50292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＜手順６＞</a:t>
            </a:r>
            <a:endParaRPr lang="ja-JP" altLang="en-US">
              <a:ea typeface="ＭＳ Ｐゴシック" pitchFamily="50" charset="-128"/>
            </a:endParaRPr>
          </a:p>
        </p:txBody>
      </p:sp>
      <p:sp>
        <p:nvSpPr>
          <p:cNvPr id="18471" name="Text Box 39"/>
          <p:cNvSpPr txBox="1">
            <a:spLocks noChangeArrowheads="1"/>
          </p:cNvSpPr>
          <p:nvPr/>
        </p:nvSpPr>
        <p:spPr bwMode="auto">
          <a:xfrm>
            <a:off x="1085850" y="56388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＜手順７＞</a:t>
            </a:r>
            <a:endParaRPr lang="ja-JP" altLang="en-US">
              <a:ea typeface="ＭＳ Ｐゴシック" pitchFamily="50" charset="-128"/>
            </a:endParaRPr>
          </a:p>
        </p:txBody>
      </p:sp>
      <p:sp>
        <p:nvSpPr>
          <p:cNvPr id="18472" name="Text Box 40"/>
          <p:cNvSpPr txBox="1">
            <a:spLocks noChangeArrowheads="1"/>
          </p:cNvSpPr>
          <p:nvPr/>
        </p:nvSpPr>
        <p:spPr bwMode="auto">
          <a:xfrm>
            <a:off x="1085850" y="62642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＜手順８＞</a:t>
            </a:r>
            <a:endParaRPr lang="ja-JP" altLang="en-US">
              <a:ea typeface="ＭＳ Ｐゴシック" pitchFamily="50" charset="-128"/>
            </a:endParaRPr>
          </a:p>
        </p:txBody>
      </p:sp>
      <p:sp>
        <p:nvSpPr>
          <p:cNvPr id="18473" name="Text Box 41"/>
          <p:cNvSpPr txBox="1">
            <a:spLocks noChangeArrowheads="1"/>
          </p:cNvSpPr>
          <p:nvPr/>
        </p:nvSpPr>
        <p:spPr bwMode="auto">
          <a:xfrm>
            <a:off x="1295400" y="2660650"/>
            <a:ext cx="5410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latin typeface="ＭＳ Ｐ明朝" pitchFamily="18" charset="-128"/>
              </a:rPr>
              <a:t>系統図で抽出された手段の中で、実施事項が明確な手段をテーマとして取り上げ、ラベルに</a:t>
            </a:r>
            <a:r>
              <a:rPr lang="ja-JP" altLang="en-US">
                <a:solidFill>
                  <a:srgbClr val="FF3300"/>
                </a:solidFill>
                <a:latin typeface="ＭＳ Ｐ明朝" pitchFamily="18" charset="-128"/>
              </a:rPr>
              <a:t>赤字</a:t>
            </a:r>
          </a:p>
          <a:p>
            <a:r>
              <a:rPr lang="ja-JP" altLang="en-US">
                <a:latin typeface="ＭＳ Ｐ明朝" pitchFamily="18" charset="-128"/>
              </a:rPr>
              <a:t>で書く。</a:t>
            </a:r>
          </a:p>
        </p:txBody>
      </p:sp>
      <p:sp>
        <p:nvSpPr>
          <p:cNvPr id="18474" name="Text Box 42"/>
          <p:cNvSpPr txBox="1">
            <a:spLocks noChangeArrowheads="1"/>
          </p:cNvSpPr>
          <p:nvPr/>
        </p:nvSpPr>
        <p:spPr bwMode="auto">
          <a:xfrm>
            <a:off x="1295400" y="3260725"/>
            <a:ext cx="3679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取り上げたテーマについての制約事項があれば、明確にしておく。</a:t>
            </a:r>
          </a:p>
        </p:txBody>
      </p:sp>
      <p:sp>
        <p:nvSpPr>
          <p:cNvPr id="18475" name="Text Box 43"/>
          <p:cNvSpPr txBox="1">
            <a:spLocks noChangeArrowheads="1"/>
          </p:cNvSpPr>
          <p:nvPr/>
        </p:nvSpPr>
        <p:spPr bwMode="auto">
          <a:xfrm>
            <a:off x="1295400" y="3717925"/>
            <a:ext cx="3813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全員で討議しテーマを達成するための必要な作業を列挙しメモする。</a:t>
            </a:r>
          </a:p>
        </p:txBody>
      </p:sp>
      <p:sp>
        <p:nvSpPr>
          <p:cNvPr id="18476" name="Text Box 44"/>
          <p:cNvSpPr txBox="1">
            <a:spLocks noChangeArrowheads="1"/>
          </p:cNvSpPr>
          <p:nvPr/>
        </p:nvSpPr>
        <p:spPr bwMode="auto">
          <a:xfrm>
            <a:off x="1295400" y="4175125"/>
            <a:ext cx="40846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必要な作業が一通り出つくしたら、全員で手分けしてラベルに黒字で書く。</a:t>
            </a:r>
          </a:p>
        </p:txBody>
      </p:sp>
      <p:sp>
        <p:nvSpPr>
          <p:cNvPr id="18478" name="Text Box 46"/>
          <p:cNvSpPr txBox="1">
            <a:spLocks noChangeArrowheads="1"/>
          </p:cNvSpPr>
          <p:nvPr/>
        </p:nvSpPr>
        <p:spPr bwMode="auto">
          <a:xfrm>
            <a:off x="1295400" y="5241925"/>
            <a:ext cx="5203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不必要なラベルや重複したラベルがあれば除去し、とにかく一度始めから終わりまで図示記号で</a:t>
            </a:r>
          </a:p>
          <a:p>
            <a:r>
              <a:rPr lang="ja-JP" altLang="en-US"/>
              <a:t>整理し、仮つなぎをする。</a:t>
            </a:r>
          </a:p>
        </p:txBody>
      </p:sp>
      <p:sp>
        <p:nvSpPr>
          <p:cNvPr id="18479" name="Text Box 47"/>
          <p:cNvSpPr txBox="1">
            <a:spLocks noChangeArrowheads="1"/>
          </p:cNvSpPr>
          <p:nvPr/>
        </p:nvSpPr>
        <p:spPr bwMode="auto">
          <a:xfrm>
            <a:off x="1295400" y="5867400"/>
            <a:ext cx="5211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全員でディスカッションし、見直しながら抜けている作業が発見されればラベルに記入し追加して</a:t>
            </a:r>
          </a:p>
          <a:p>
            <a:r>
              <a:rPr lang="ja-JP" altLang="en-US"/>
              <a:t>いく。</a:t>
            </a:r>
          </a:p>
        </p:txBody>
      </p:sp>
      <p:sp>
        <p:nvSpPr>
          <p:cNvPr id="18480" name="Text Box 48"/>
          <p:cNvSpPr txBox="1">
            <a:spLocks noChangeArrowheads="1"/>
          </p:cNvSpPr>
          <p:nvPr/>
        </p:nvSpPr>
        <p:spPr bwMode="auto">
          <a:xfrm>
            <a:off x="1295400" y="6477000"/>
            <a:ext cx="5216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直列に並ぶ作業ラベルの最も多い経路を中央に決めて、結合点の直径分だけあけて配置する。</a:t>
            </a:r>
          </a:p>
        </p:txBody>
      </p:sp>
      <p:sp>
        <p:nvSpPr>
          <p:cNvPr id="18481" name="Text Box 49"/>
          <p:cNvSpPr txBox="1">
            <a:spLocks noChangeArrowheads="1"/>
          </p:cNvSpPr>
          <p:nvPr/>
        </p:nvSpPr>
        <p:spPr bwMode="auto">
          <a:xfrm>
            <a:off x="1085850" y="67056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＜手順９＞</a:t>
            </a:r>
            <a:endParaRPr lang="ja-JP" altLang="en-US">
              <a:ea typeface="ＭＳ Ｐゴシック" pitchFamily="50" charset="-128"/>
            </a:endParaRPr>
          </a:p>
        </p:txBody>
      </p:sp>
      <p:sp>
        <p:nvSpPr>
          <p:cNvPr id="18482" name="Text Box 50"/>
          <p:cNvSpPr txBox="1">
            <a:spLocks noChangeArrowheads="1"/>
          </p:cNvSpPr>
          <p:nvPr/>
        </p:nvSpPr>
        <p:spPr bwMode="auto">
          <a:xfrm>
            <a:off x="1295400" y="6918325"/>
            <a:ext cx="3987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並列の関係にある作業ラベルは、それぞれの該当する位置に配置する。</a:t>
            </a:r>
          </a:p>
        </p:txBody>
      </p:sp>
      <p:sp>
        <p:nvSpPr>
          <p:cNvPr id="18483" name="Text Box 51"/>
          <p:cNvSpPr txBox="1">
            <a:spLocks noChangeArrowheads="1"/>
          </p:cNvSpPr>
          <p:nvPr/>
        </p:nvSpPr>
        <p:spPr bwMode="auto">
          <a:xfrm>
            <a:off x="1295400" y="4632325"/>
            <a:ext cx="5151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模造紙を広げ、その上に作業ラベルを各作業の先行作業、後続作業の関係で左端から右端へ</a:t>
            </a:r>
          </a:p>
          <a:p>
            <a:r>
              <a:rPr lang="ja-JP" altLang="en-US"/>
              <a:t>順に配置していく。</a:t>
            </a:r>
          </a:p>
        </p:txBody>
      </p:sp>
      <p:sp>
        <p:nvSpPr>
          <p:cNvPr id="18484" name="Text Box 52"/>
          <p:cNvSpPr txBox="1">
            <a:spLocks noChangeArrowheads="1"/>
          </p:cNvSpPr>
          <p:nvPr/>
        </p:nvSpPr>
        <p:spPr bwMode="auto">
          <a:xfrm>
            <a:off x="1085850" y="7169150"/>
            <a:ext cx="835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a:t>
            </a:r>
            <a:r>
              <a:rPr lang="en-US" altLang="ja-JP" b="1">
                <a:latin typeface="Century" pitchFamily="18" charset="0"/>
                <a:ea typeface="ＭＳ 明朝" pitchFamily="17" charset="-128"/>
              </a:rPr>
              <a:t>10</a:t>
            </a:r>
            <a:r>
              <a:rPr lang="ja-JP" altLang="en-US" b="1">
                <a:latin typeface="Century" pitchFamily="18" charset="0"/>
                <a:ea typeface="ＭＳ 明朝" pitchFamily="17" charset="-128"/>
              </a:rPr>
              <a:t>＞</a:t>
            </a:r>
            <a:endParaRPr lang="ja-JP" altLang="en-US">
              <a:ea typeface="ＭＳ Ｐゴシック" pitchFamily="50" charset="-128"/>
            </a:endParaRPr>
          </a:p>
        </p:txBody>
      </p:sp>
      <p:sp>
        <p:nvSpPr>
          <p:cNvPr id="18485" name="Text Box 53"/>
          <p:cNvSpPr txBox="1">
            <a:spLocks noChangeArrowheads="1"/>
          </p:cNvSpPr>
          <p:nvPr/>
        </p:nvSpPr>
        <p:spPr bwMode="auto">
          <a:xfrm>
            <a:off x="1295400" y="7375525"/>
            <a:ext cx="5076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全作業ラベルの配置が決まると、ラベルを貼り、図示記号を黒で記入し、結合点番号を作業の</a:t>
            </a:r>
          </a:p>
          <a:p>
            <a:r>
              <a:rPr lang="ja-JP" altLang="en-US"/>
              <a:t>先行するものから順に記入し、メンバーなどの必要事項を記入する。</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（１６／２１）</a:t>
            </a:r>
          </a:p>
        </p:txBody>
      </p:sp>
      <p:sp>
        <p:nvSpPr>
          <p:cNvPr id="19459"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9460"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8"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9479" name="Rectangle 2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19548" name="Rectangle 92"/>
          <p:cNvSpPr>
            <a:spLocks noChangeArrowheads="1"/>
          </p:cNvSpPr>
          <p:nvPr/>
        </p:nvSpPr>
        <p:spPr bwMode="auto">
          <a:xfrm>
            <a:off x="2619375" y="12192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24</a:t>
            </a:r>
          </a:p>
        </p:txBody>
      </p:sp>
      <p:sp>
        <p:nvSpPr>
          <p:cNvPr id="19549" name="Rectangle 93"/>
          <p:cNvSpPr>
            <a:spLocks noChangeArrowheads="1"/>
          </p:cNvSpPr>
          <p:nvPr/>
        </p:nvSpPr>
        <p:spPr bwMode="auto">
          <a:xfrm>
            <a:off x="2619375" y="1371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70</a:t>
            </a:r>
          </a:p>
        </p:txBody>
      </p:sp>
      <p:sp>
        <p:nvSpPr>
          <p:cNvPr id="19550" name="Rectangle 94"/>
          <p:cNvSpPr>
            <a:spLocks noChangeArrowheads="1"/>
          </p:cNvSpPr>
          <p:nvPr/>
        </p:nvSpPr>
        <p:spPr bwMode="auto">
          <a:xfrm>
            <a:off x="914400"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0</a:t>
            </a:r>
          </a:p>
        </p:txBody>
      </p:sp>
      <p:sp>
        <p:nvSpPr>
          <p:cNvPr id="19551" name="Rectangle 95"/>
          <p:cNvSpPr>
            <a:spLocks noChangeArrowheads="1"/>
          </p:cNvSpPr>
          <p:nvPr/>
        </p:nvSpPr>
        <p:spPr bwMode="auto">
          <a:xfrm>
            <a:off x="914400"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0</a:t>
            </a:r>
          </a:p>
        </p:txBody>
      </p:sp>
      <p:sp>
        <p:nvSpPr>
          <p:cNvPr id="19552" name="Rectangle 96"/>
          <p:cNvSpPr>
            <a:spLocks noChangeArrowheads="1"/>
          </p:cNvSpPr>
          <p:nvPr/>
        </p:nvSpPr>
        <p:spPr bwMode="auto">
          <a:xfrm>
            <a:off x="1447800"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7</a:t>
            </a:r>
          </a:p>
        </p:txBody>
      </p:sp>
      <p:sp>
        <p:nvSpPr>
          <p:cNvPr id="19553" name="Rectangle 97"/>
          <p:cNvSpPr>
            <a:spLocks noChangeArrowheads="1"/>
          </p:cNvSpPr>
          <p:nvPr/>
        </p:nvSpPr>
        <p:spPr bwMode="auto">
          <a:xfrm>
            <a:off x="1447800"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7</a:t>
            </a:r>
          </a:p>
        </p:txBody>
      </p:sp>
      <p:sp>
        <p:nvSpPr>
          <p:cNvPr id="19554" name="Rectangle 98"/>
          <p:cNvSpPr>
            <a:spLocks noChangeArrowheads="1"/>
          </p:cNvSpPr>
          <p:nvPr/>
        </p:nvSpPr>
        <p:spPr bwMode="auto">
          <a:xfrm>
            <a:off x="1889125"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17</a:t>
            </a:r>
          </a:p>
        </p:txBody>
      </p:sp>
      <p:sp>
        <p:nvSpPr>
          <p:cNvPr id="19555" name="Rectangle 99"/>
          <p:cNvSpPr>
            <a:spLocks noChangeArrowheads="1"/>
          </p:cNvSpPr>
          <p:nvPr/>
        </p:nvSpPr>
        <p:spPr bwMode="auto">
          <a:xfrm>
            <a:off x="1889125"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17</a:t>
            </a:r>
          </a:p>
        </p:txBody>
      </p:sp>
      <p:sp>
        <p:nvSpPr>
          <p:cNvPr id="19556" name="Rectangle 100"/>
          <p:cNvSpPr>
            <a:spLocks noChangeArrowheads="1"/>
          </p:cNvSpPr>
          <p:nvPr/>
        </p:nvSpPr>
        <p:spPr bwMode="auto">
          <a:xfrm>
            <a:off x="2476500"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24</a:t>
            </a:r>
          </a:p>
        </p:txBody>
      </p:sp>
      <p:sp>
        <p:nvSpPr>
          <p:cNvPr id="19557" name="Rectangle 101"/>
          <p:cNvSpPr>
            <a:spLocks noChangeArrowheads="1"/>
          </p:cNvSpPr>
          <p:nvPr/>
        </p:nvSpPr>
        <p:spPr bwMode="auto">
          <a:xfrm>
            <a:off x="2476500"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24</a:t>
            </a:r>
          </a:p>
        </p:txBody>
      </p:sp>
      <p:sp>
        <p:nvSpPr>
          <p:cNvPr id="19558" name="Rectangle 102"/>
          <p:cNvSpPr>
            <a:spLocks noChangeArrowheads="1"/>
          </p:cNvSpPr>
          <p:nvPr/>
        </p:nvSpPr>
        <p:spPr bwMode="auto">
          <a:xfrm>
            <a:off x="2987675"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34</a:t>
            </a:r>
          </a:p>
        </p:txBody>
      </p:sp>
      <p:sp>
        <p:nvSpPr>
          <p:cNvPr id="19559" name="Rectangle 103"/>
          <p:cNvSpPr>
            <a:spLocks noChangeArrowheads="1"/>
          </p:cNvSpPr>
          <p:nvPr/>
        </p:nvSpPr>
        <p:spPr bwMode="auto">
          <a:xfrm>
            <a:off x="2987675"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75</a:t>
            </a:r>
          </a:p>
        </p:txBody>
      </p:sp>
      <p:sp>
        <p:nvSpPr>
          <p:cNvPr id="19560" name="Rectangle 104"/>
          <p:cNvSpPr>
            <a:spLocks noChangeArrowheads="1"/>
          </p:cNvSpPr>
          <p:nvPr/>
        </p:nvSpPr>
        <p:spPr bwMode="auto">
          <a:xfrm>
            <a:off x="3505200"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49</a:t>
            </a:r>
          </a:p>
        </p:txBody>
      </p:sp>
      <p:sp>
        <p:nvSpPr>
          <p:cNvPr id="19561" name="Rectangle 105"/>
          <p:cNvSpPr>
            <a:spLocks noChangeArrowheads="1"/>
          </p:cNvSpPr>
          <p:nvPr/>
        </p:nvSpPr>
        <p:spPr bwMode="auto">
          <a:xfrm>
            <a:off x="3505200"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90</a:t>
            </a:r>
          </a:p>
        </p:txBody>
      </p:sp>
      <p:sp>
        <p:nvSpPr>
          <p:cNvPr id="19562" name="Rectangle 106"/>
          <p:cNvSpPr>
            <a:spLocks noChangeArrowheads="1"/>
          </p:cNvSpPr>
          <p:nvPr/>
        </p:nvSpPr>
        <p:spPr bwMode="auto">
          <a:xfrm>
            <a:off x="3943350" y="25146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56</a:t>
            </a:r>
          </a:p>
        </p:txBody>
      </p:sp>
      <p:sp>
        <p:nvSpPr>
          <p:cNvPr id="19563" name="Rectangle 107"/>
          <p:cNvSpPr>
            <a:spLocks noChangeArrowheads="1"/>
          </p:cNvSpPr>
          <p:nvPr/>
        </p:nvSpPr>
        <p:spPr bwMode="auto">
          <a:xfrm>
            <a:off x="3943350" y="2667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97</a:t>
            </a:r>
          </a:p>
        </p:txBody>
      </p:sp>
      <p:sp>
        <p:nvSpPr>
          <p:cNvPr id="19564" name="Text Box 108"/>
          <p:cNvSpPr txBox="1">
            <a:spLocks noChangeArrowheads="1"/>
          </p:cNvSpPr>
          <p:nvPr/>
        </p:nvSpPr>
        <p:spPr bwMode="auto">
          <a:xfrm>
            <a:off x="1028700" y="2543175"/>
            <a:ext cx="4841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太郎プ</a:t>
            </a:r>
          </a:p>
          <a:p>
            <a:r>
              <a:rPr lang="ja-JP" altLang="en-US" sz="800"/>
              <a:t>ロポー</a:t>
            </a:r>
          </a:p>
          <a:p>
            <a:r>
              <a:rPr lang="ja-JP" altLang="en-US" sz="800"/>
              <a:t>ズ花子</a:t>
            </a:r>
          </a:p>
          <a:p>
            <a:r>
              <a:rPr lang="ja-JP" altLang="en-US" sz="800"/>
              <a:t>承諾</a:t>
            </a:r>
          </a:p>
        </p:txBody>
      </p:sp>
      <p:sp>
        <p:nvSpPr>
          <p:cNvPr id="19565" name="Oval 109"/>
          <p:cNvSpPr>
            <a:spLocks noChangeArrowheads="1"/>
          </p:cNvSpPr>
          <p:nvPr/>
        </p:nvSpPr>
        <p:spPr bwMode="auto">
          <a:xfrm>
            <a:off x="914400"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a:t>
            </a:r>
          </a:p>
        </p:txBody>
      </p:sp>
      <p:sp>
        <p:nvSpPr>
          <p:cNvPr id="19568" name="Text Box 112"/>
          <p:cNvSpPr txBox="1">
            <a:spLocks noChangeArrowheads="1"/>
          </p:cNvSpPr>
          <p:nvPr/>
        </p:nvSpPr>
        <p:spPr bwMode="auto">
          <a:xfrm>
            <a:off x="1552575" y="2543175"/>
            <a:ext cx="4587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花子</a:t>
            </a:r>
          </a:p>
          <a:p>
            <a:r>
              <a:rPr lang="ja-JP" altLang="en-US" sz="800"/>
              <a:t>両親</a:t>
            </a:r>
          </a:p>
          <a:p>
            <a:r>
              <a:rPr lang="ja-JP" altLang="en-US" sz="800"/>
              <a:t>と相談</a:t>
            </a:r>
          </a:p>
        </p:txBody>
      </p:sp>
      <p:sp>
        <p:nvSpPr>
          <p:cNvPr id="19570" name="Text Box 114"/>
          <p:cNvSpPr txBox="1">
            <a:spLocks noChangeArrowheads="1"/>
          </p:cNvSpPr>
          <p:nvPr/>
        </p:nvSpPr>
        <p:spPr bwMode="auto">
          <a:xfrm>
            <a:off x="2057400" y="2589213"/>
            <a:ext cx="5905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式の</a:t>
            </a:r>
          </a:p>
          <a:p>
            <a:r>
              <a:rPr lang="ja-JP" altLang="en-US" sz="800"/>
              <a:t>日取り</a:t>
            </a:r>
          </a:p>
          <a:p>
            <a:r>
              <a:rPr lang="ja-JP" altLang="en-US" sz="800"/>
              <a:t>形式決定</a:t>
            </a:r>
          </a:p>
        </p:txBody>
      </p:sp>
      <p:sp>
        <p:nvSpPr>
          <p:cNvPr id="19571" name="Oval 115"/>
          <p:cNvSpPr>
            <a:spLocks noChangeArrowheads="1"/>
          </p:cNvSpPr>
          <p:nvPr/>
        </p:nvSpPr>
        <p:spPr bwMode="auto">
          <a:xfrm>
            <a:off x="2619375" y="16002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5</a:t>
            </a:r>
          </a:p>
        </p:txBody>
      </p:sp>
      <p:sp>
        <p:nvSpPr>
          <p:cNvPr id="19572" name="Text Box 116"/>
          <p:cNvSpPr txBox="1">
            <a:spLocks noChangeArrowheads="1"/>
          </p:cNvSpPr>
          <p:nvPr/>
        </p:nvSpPr>
        <p:spPr bwMode="auto">
          <a:xfrm>
            <a:off x="2647950" y="2743200"/>
            <a:ext cx="387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式場</a:t>
            </a:r>
          </a:p>
          <a:p>
            <a:r>
              <a:rPr lang="ja-JP" altLang="en-US" sz="800"/>
              <a:t>決定</a:t>
            </a:r>
          </a:p>
        </p:txBody>
      </p:sp>
      <p:sp>
        <p:nvSpPr>
          <p:cNvPr id="19573" name="Oval 117"/>
          <p:cNvSpPr>
            <a:spLocks noChangeArrowheads="1"/>
          </p:cNvSpPr>
          <p:nvPr/>
        </p:nvSpPr>
        <p:spPr bwMode="auto">
          <a:xfrm>
            <a:off x="3124200"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6</a:t>
            </a:r>
          </a:p>
        </p:txBody>
      </p:sp>
      <p:sp>
        <p:nvSpPr>
          <p:cNvPr id="19574" name="Text Box 118"/>
          <p:cNvSpPr txBox="1">
            <a:spLocks noChangeArrowheads="1"/>
          </p:cNvSpPr>
          <p:nvPr/>
        </p:nvSpPr>
        <p:spPr bwMode="auto">
          <a:xfrm>
            <a:off x="3168650" y="2466975"/>
            <a:ext cx="387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案内</a:t>
            </a:r>
          </a:p>
          <a:p>
            <a:r>
              <a:rPr lang="ja-JP" altLang="en-US" sz="800"/>
              <a:t>状</a:t>
            </a:r>
          </a:p>
          <a:p>
            <a:r>
              <a:rPr lang="ja-JP" altLang="en-US" sz="800"/>
              <a:t>作成</a:t>
            </a:r>
          </a:p>
          <a:p>
            <a:r>
              <a:rPr lang="ja-JP" altLang="en-US" sz="800"/>
              <a:t>印刷</a:t>
            </a:r>
          </a:p>
        </p:txBody>
      </p:sp>
      <p:sp>
        <p:nvSpPr>
          <p:cNvPr id="19575" name="Oval 119"/>
          <p:cNvSpPr>
            <a:spLocks noChangeArrowheads="1"/>
          </p:cNvSpPr>
          <p:nvPr/>
        </p:nvSpPr>
        <p:spPr bwMode="auto">
          <a:xfrm>
            <a:off x="3495675"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7</a:t>
            </a:r>
          </a:p>
        </p:txBody>
      </p:sp>
      <p:sp>
        <p:nvSpPr>
          <p:cNvPr id="19576" name="Text Box 120"/>
          <p:cNvSpPr txBox="1">
            <a:spLocks noChangeArrowheads="1"/>
          </p:cNvSpPr>
          <p:nvPr/>
        </p:nvSpPr>
        <p:spPr bwMode="auto">
          <a:xfrm>
            <a:off x="3613150" y="2741613"/>
            <a:ext cx="488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宛名</a:t>
            </a:r>
          </a:p>
          <a:p>
            <a:r>
              <a:rPr lang="ja-JP" altLang="en-US" sz="800"/>
              <a:t>書発送</a:t>
            </a:r>
          </a:p>
        </p:txBody>
      </p:sp>
      <p:sp>
        <p:nvSpPr>
          <p:cNvPr id="19577" name="Oval 121"/>
          <p:cNvSpPr>
            <a:spLocks noChangeArrowheads="1"/>
          </p:cNvSpPr>
          <p:nvPr/>
        </p:nvSpPr>
        <p:spPr bwMode="auto">
          <a:xfrm>
            <a:off x="3933825"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8</a:t>
            </a:r>
          </a:p>
        </p:txBody>
      </p:sp>
      <p:sp>
        <p:nvSpPr>
          <p:cNvPr id="19578" name="Text Box 122"/>
          <p:cNvSpPr txBox="1">
            <a:spLocks noChangeArrowheads="1"/>
          </p:cNvSpPr>
          <p:nvPr/>
        </p:nvSpPr>
        <p:spPr bwMode="auto">
          <a:xfrm>
            <a:off x="4038600" y="2787650"/>
            <a:ext cx="687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出欠返事の</a:t>
            </a:r>
          </a:p>
          <a:p>
            <a:r>
              <a:rPr lang="ja-JP" altLang="en-US" sz="800"/>
              <a:t>取りまとめ</a:t>
            </a:r>
          </a:p>
        </p:txBody>
      </p:sp>
      <p:sp>
        <p:nvSpPr>
          <p:cNvPr id="19579" name="Rectangle 123"/>
          <p:cNvSpPr>
            <a:spLocks noChangeArrowheads="1"/>
          </p:cNvSpPr>
          <p:nvPr/>
        </p:nvSpPr>
        <p:spPr bwMode="auto">
          <a:xfrm>
            <a:off x="2971800" y="37338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36</a:t>
            </a:r>
          </a:p>
        </p:txBody>
      </p:sp>
      <p:sp>
        <p:nvSpPr>
          <p:cNvPr id="19580" name="Rectangle 124"/>
          <p:cNvSpPr>
            <a:spLocks noChangeArrowheads="1"/>
          </p:cNvSpPr>
          <p:nvPr/>
        </p:nvSpPr>
        <p:spPr bwMode="auto">
          <a:xfrm>
            <a:off x="2971800" y="38862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36</a:t>
            </a:r>
          </a:p>
        </p:txBody>
      </p:sp>
      <p:sp>
        <p:nvSpPr>
          <p:cNvPr id="19582" name="Rectangle 126"/>
          <p:cNvSpPr>
            <a:spLocks noChangeArrowheads="1"/>
          </p:cNvSpPr>
          <p:nvPr/>
        </p:nvSpPr>
        <p:spPr bwMode="auto">
          <a:xfrm>
            <a:off x="3400425" y="37338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56</a:t>
            </a:r>
          </a:p>
        </p:txBody>
      </p:sp>
      <p:sp>
        <p:nvSpPr>
          <p:cNvPr id="19583" name="Rectangle 127"/>
          <p:cNvSpPr>
            <a:spLocks noChangeArrowheads="1"/>
          </p:cNvSpPr>
          <p:nvPr/>
        </p:nvSpPr>
        <p:spPr bwMode="auto">
          <a:xfrm>
            <a:off x="3400425" y="38862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90</a:t>
            </a:r>
          </a:p>
        </p:txBody>
      </p:sp>
      <p:sp>
        <p:nvSpPr>
          <p:cNvPr id="19585" name="Rectangle 129"/>
          <p:cNvSpPr>
            <a:spLocks noChangeArrowheads="1"/>
          </p:cNvSpPr>
          <p:nvPr/>
        </p:nvSpPr>
        <p:spPr bwMode="auto">
          <a:xfrm>
            <a:off x="3810000" y="37338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63</a:t>
            </a:r>
          </a:p>
        </p:txBody>
      </p:sp>
      <p:sp>
        <p:nvSpPr>
          <p:cNvPr id="19586" name="Rectangle 130"/>
          <p:cNvSpPr>
            <a:spLocks noChangeArrowheads="1"/>
          </p:cNvSpPr>
          <p:nvPr/>
        </p:nvSpPr>
        <p:spPr bwMode="auto">
          <a:xfrm>
            <a:off x="3810000" y="38862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97</a:t>
            </a:r>
          </a:p>
        </p:txBody>
      </p:sp>
      <p:sp>
        <p:nvSpPr>
          <p:cNvPr id="19587" name="Oval 131"/>
          <p:cNvSpPr>
            <a:spLocks noChangeArrowheads="1"/>
          </p:cNvSpPr>
          <p:nvPr/>
        </p:nvSpPr>
        <p:spPr bwMode="auto">
          <a:xfrm>
            <a:off x="3810000"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11</a:t>
            </a:r>
          </a:p>
        </p:txBody>
      </p:sp>
      <p:sp>
        <p:nvSpPr>
          <p:cNvPr id="19588" name="Rectangle 132"/>
          <p:cNvSpPr>
            <a:spLocks noChangeArrowheads="1"/>
          </p:cNvSpPr>
          <p:nvPr/>
        </p:nvSpPr>
        <p:spPr bwMode="auto">
          <a:xfrm>
            <a:off x="4229100" y="3733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93</a:t>
            </a:r>
          </a:p>
        </p:txBody>
      </p:sp>
      <p:sp>
        <p:nvSpPr>
          <p:cNvPr id="19589" name="Rectangle 133"/>
          <p:cNvSpPr>
            <a:spLocks noChangeArrowheads="1"/>
          </p:cNvSpPr>
          <p:nvPr/>
        </p:nvSpPr>
        <p:spPr bwMode="auto">
          <a:xfrm>
            <a:off x="4229100" y="3886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127</a:t>
            </a:r>
          </a:p>
        </p:txBody>
      </p:sp>
      <p:sp>
        <p:nvSpPr>
          <p:cNvPr id="19590" name="Oval 134"/>
          <p:cNvSpPr>
            <a:spLocks noChangeArrowheads="1"/>
          </p:cNvSpPr>
          <p:nvPr/>
        </p:nvSpPr>
        <p:spPr bwMode="auto">
          <a:xfrm>
            <a:off x="4419600"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12</a:t>
            </a:r>
          </a:p>
        </p:txBody>
      </p:sp>
      <p:sp>
        <p:nvSpPr>
          <p:cNvPr id="19591" name="Text Box 135"/>
          <p:cNvSpPr txBox="1">
            <a:spLocks noChangeArrowheads="1"/>
          </p:cNvSpPr>
          <p:nvPr/>
        </p:nvSpPr>
        <p:spPr bwMode="auto">
          <a:xfrm>
            <a:off x="3076575" y="3657600"/>
            <a:ext cx="3873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旅行</a:t>
            </a:r>
          </a:p>
          <a:p>
            <a:r>
              <a:rPr lang="ja-JP" altLang="en-US" sz="800"/>
              <a:t>手続</a:t>
            </a:r>
          </a:p>
          <a:p>
            <a:r>
              <a:rPr lang="ja-JP" altLang="en-US" sz="800"/>
              <a:t>手配</a:t>
            </a:r>
          </a:p>
        </p:txBody>
      </p:sp>
      <p:sp>
        <p:nvSpPr>
          <p:cNvPr id="19592" name="Text Box 136"/>
          <p:cNvSpPr txBox="1">
            <a:spLocks noChangeArrowheads="1"/>
          </p:cNvSpPr>
          <p:nvPr/>
        </p:nvSpPr>
        <p:spPr bwMode="auto">
          <a:xfrm>
            <a:off x="3498850" y="3505200"/>
            <a:ext cx="387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旅行</a:t>
            </a:r>
          </a:p>
          <a:p>
            <a:r>
              <a:rPr lang="ja-JP" altLang="en-US" sz="800"/>
              <a:t>必需</a:t>
            </a:r>
          </a:p>
          <a:p>
            <a:r>
              <a:rPr lang="ja-JP" altLang="en-US" sz="800"/>
              <a:t>品の</a:t>
            </a:r>
          </a:p>
          <a:p>
            <a:r>
              <a:rPr lang="ja-JP" altLang="en-US" sz="800"/>
              <a:t>計画</a:t>
            </a:r>
          </a:p>
        </p:txBody>
      </p:sp>
      <p:sp>
        <p:nvSpPr>
          <p:cNvPr id="19593" name="Text Box 137"/>
          <p:cNvSpPr txBox="1">
            <a:spLocks noChangeArrowheads="1"/>
          </p:cNvSpPr>
          <p:nvPr/>
        </p:nvSpPr>
        <p:spPr bwMode="auto">
          <a:xfrm>
            <a:off x="3905250" y="3505200"/>
            <a:ext cx="387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必需</a:t>
            </a:r>
          </a:p>
          <a:p>
            <a:r>
              <a:rPr lang="ja-JP" altLang="en-US" sz="800"/>
              <a:t>品購</a:t>
            </a:r>
          </a:p>
          <a:p>
            <a:r>
              <a:rPr lang="ja-JP" altLang="en-US" sz="800"/>
              <a:t>入手</a:t>
            </a:r>
          </a:p>
          <a:p>
            <a:r>
              <a:rPr lang="ja-JP" altLang="en-US" sz="800"/>
              <a:t>配</a:t>
            </a:r>
          </a:p>
        </p:txBody>
      </p:sp>
      <p:sp>
        <p:nvSpPr>
          <p:cNvPr id="19596" name="Text Box 140"/>
          <p:cNvSpPr txBox="1">
            <a:spLocks noChangeArrowheads="1"/>
          </p:cNvSpPr>
          <p:nvPr/>
        </p:nvSpPr>
        <p:spPr bwMode="auto">
          <a:xfrm>
            <a:off x="2660650" y="3657600"/>
            <a:ext cx="3873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新婚</a:t>
            </a:r>
          </a:p>
          <a:p>
            <a:r>
              <a:rPr lang="ja-JP" altLang="en-US" sz="800"/>
              <a:t>旅行</a:t>
            </a:r>
          </a:p>
          <a:p>
            <a:r>
              <a:rPr lang="ja-JP" altLang="en-US" sz="800"/>
              <a:t>計画</a:t>
            </a:r>
          </a:p>
        </p:txBody>
      </p:sp>
      <p:sp>
        <p:nvSpPr>
          <p:cNvPr id="19597" name="Text Box 141"/>
          <p:cNvSpPr txBox="1">
            <a:spLocks noChangeArrowheads="1"/>
          </p:cNvSpPr>
          <p:nvPr/>
        </p:nvSpPr>
        <p:spPr bwMode="auto">
          <a:xfrm>
            <a:off x="4451350" y="3505200"/>
            <a:ext cx="3873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披露</a:t>
            </a:r>
          </a:p>
          <a:p>
            <a:r>
              <a:rPr lang="ja-JP" altLang="en-US" sz="800"/>
              <a:t>宴打</a:t>
            </a:r>
          </a:p>
          <a:p>
            <a:r>
              <a:rPr lang="ja-JP" altLang="en-US" sz="800"/>
              <a:t>ち合</a:t>
            </a:r>
          </a:p>
          <a:p>
            <a:r>
              <a:rPr lang="ja-JP" altLang="en-US" sz="800"/>
              <a:t>わせ</a:t>
            </a:r>
          </a:p>
        </p:txBody>
      </p:sp>
      <p:sp>
        <p:nvSpPr>
          <p:cNvPr id="19600" name="Text Box 144"/>
          <p:cNvSpPr txBox="1">
            <a:spLocks noChangeArrowheads="1"/>
          </p:cNvSpPr>
          <p:nvPr/>
        </p:nvSpPr>
        <p:spPr bwMode="auto">
          <a:xfrm>
            <a:off x="4905375" y="3276600"/>
            <a:ext cx="2857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祝</a:t>
            </a:r>
          </a:p>
          <a:p>
            <a:r>
              <a:rPr lang="ja-JP" altLang="en-US" sz="800"/>
              <a:t>儀</a:t>
            </a:r>
          </a:p>
          <a:p>
            <a:r>
              <a:rPr lang="ja-JP" altLang="en-US" sz="800"/>
              <a:t>余</a:t>
            </a:r>
          </a:p>
          <a:p>
            <a:r>
              <a:rPr lang="ja-JP" altLang="en-US" sz="800"/>
              <a:t>興</a:t>
            </a:r>
          </a:p>
          <a:p>
            <a:r>
              <a:rPr lang="ja-JP" altLang="en-US" sz="800"/>
              <a:t>分</a:t>
            </a:r>
          </a:p>
          <a:p>
            <a:r>
              <a:rPr lang="ja-JP" altLang="en-US" sz="800"/>
              <a:t>担</a:t>
            </a:r>
          </a:p>
        </p:txBody>
      </p:sp>
      <p:sp>
        <p:nvSpPr>
          <p:cNvPr id="19603" name="Text Box 147"/>
          <p:cNvSpPr txBox="1">
            <a:spLocks noChangeArrowheads="1"/>
          </p:cNvSpPr>
          <p:nvPr/>
        </p:nvSpPr>
        <p:spPr bwMode="auto">
          <a:xfrm>
            <a:off x="5346700" y="3505200"/>
            <a:ext cx="425450"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t>披露</a:t>
            </a:r>
          </a:p>
          <a:p>
            <a:r>
              <a:rPr lang="ja-JP" altLang="en-US" sz="800"/>
              <a:t>宴必</a:t>
            </a:r>
          </a:p>
          <a:p>
            <a:r>
              <a:rPr lang="ja-JP" altLang="en-US" sz="800"/>
              <a:t>需品</a:t>
            </a:r>
          </a:p>
          <a:p>
            <a:r>
              <a:rPr lang="ja-JP" altLang="en-US" sz="800"/>
              <a:t>準備</a:t>
            </a:r>
          </a:p>
          <a:p>
            <a:endParaRPr lang="en-US" altLang="ja-JP" sz="800"/>
          </a:p>
        </p:txBody>
      </p:sp>
      <p:sp>
        <p:nvSpPr>
          <p:cNvPr id="19604" name="Oval 148"/>
          <p:cNvSpPr>
            <a:spLocks noChangeArrowheads="1"/>
          </p:cNvSpPr>
          <p:nvPr/>
        </p:nvSpPr>
        <p:spPr bwMode="auto">
          <a:xfrm>
            <a:off x="5638800"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21</a:t>
            </a:r>
          </a:p>
        </p:txBody>
      </p:sp>
      <p:sp>
        <p:nvSpPr>
          <p:cNvPr id="19607" name="Text Box 151"/>
          <p:cNvSpPr txBox="1">
            <a:spLocks noChangeArrowheads="1"/>
          </p:cNvSpPr>
          <p:nvPr/>
        </p:nvSpPr>
        <p:spPr bwMode="auto">
          <a:xfrm>
            <a:off x="5880100" y="3536950"/>
            <a:ext cx="4889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結婚式</a:t>
            </a:r>
          </a:p>
          <a:p>
            <a:r>
              <a:rPr lang="ja-JP" altLang="en-US" sz="800"/>
              <a:t>新婚</a:t>
            </a:r>
          </a:p>
          <a:p>
            <a:r>
              <a:rPr lang="ja-JP" altLang="en-US" sz="800"/>
              <a:t>旅行</a:t>
            </a:r>
          </a:p>
        </p:txBody>
      </p:sp>
      <p:sp>
        <p:nvSpPr>
          <p:cNvPr id="19608" name="Rectangle 152"/>
          <p:cNvSpPr>
            <a:spLocks noChangeArrowheads="1"/>
          </p:cNvSpPr>
          <p:nvPr/>
        </p:nvSpPr>
        <p:spPr bwMode="auto">
          <a:xfrm>
            <a:off x="5130800" y="3733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110</a:t>
            </a:r>
          </a:p>
        </p:txBody>
      </p:sp>
      <p:sp>
        <p:nvSpPr>
          <p:cNvPr id="19609" name="Rectangle 153"/>
          <p:cNvSpPr>
            <a:spLocks noChangeArrowheads="1"/>
          </p:cNvSpPr>
          <p:nvPr/>
        </p:nvSpPr>
        <p:spPr bwMode="auto">
          <a:xfrm>
            <a:off x="5130800" y="3886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144</a:t>
            </a:r>
          </a:p>
        </p:txBody>
      </p:sp>
      <p:sp>
        <p:nvSpPr>
          <p:cNvPr id="19610" name="Rectangle 154"/>
          <p:cNvSpPr>
            <a:spLocks noChangeArrowheads="1"/>
          </p:cNvSpPr>
          <p:nvPr/>
        </p:nvSpPr>
        <p:spPr bwMode="auto">
          <a:xfrm>
            <a:off x="4768850" y="3733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100</a:t>
            </a:r>
          </a:p>
        </p:txBody>
      </p:sp>
      <p:sp>
        <p:nvSpPr>
          <p:cNvPr id="19611" name="Rectangle 155"/>
          <p:cNvSpPr>
            <a:spLocks noChangeArrowheads="1"/>
          </p:cNvSpPr>
          <p:nvPr/>
        </p:nvSpPr>
        <p:spPr bwMode="auto">
          <a:xfrm>
            <a:off x="4768850" y="3886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134</a:t>
            </a:r>
          </a:p>
        </p:txBody>
      </p:sp>
      <p:sp>
        <p:nvSpPr>
          <p:cNvPr id="19612" name="Rectangle 156"/>
          <p:cNvSpPr>
            <a:spLocks noChangeArrowheads="1"/>
          </p:cNvSpPr>
          <p:nvPr/>
        </p:nvSpPr>
        <p:spPr bwMode="auto">
          <a:xfrm>
            <a:off x="5753100" y="3733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151</a:t>
            </a:r>
          </a:p>
        </p:txBody>
      </p:sp>
      <p:sp>
        <p:nvSpPr>
          <p:cNvPr id="19613" name="Rectangle 157"/>
          <p:cNvSpPr>
            <a:spLocks noChangeArrowheads="1"/>
          </p:cNvSpPr>
          <p:nvPr/>
        </p:nvSpPr>
        <p:spPr bwMode="auto">
          <a:xfrm>
            <a:off x="5753100" y="3886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151</a:t>
            </a:r>
          </a:p>
        </p:txBody>
      </p:sp>
      <p:sp>
        <p:nvSpPr>
          <p:cNvPr id="19614" name="Rectangle 158"/>
          <p:cNvSpPr>
            <a:spLocks noChangeArrowheads="1"/>
          </p:cNvSpPr>
          <p:nvPr/>
        </p:nvSpPr>
        <p:spPr bwMode="auto">
          <a:xfrm>
            <a:off x="6210300" y="3733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161</a:t>
            </a:r>
          </a:p>
        </p:txBody>
      </p:sp>
      <p:sp>
        <p:nvSpPr>
          <p:cNvPr id="19615" name="Rectangle 159"/>
          <p:cNvSpPr>
            <a:spLocks noChangeArrowheads="1"/>
          </p:cNvSpPr>
          <p:nvPr/>
        </p:nvSpPr>
        <p:spPr bwMode="auto">
          <a:xfrm>
            <a:off x="6210300" y="3886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161</a:t>
            </a:r>
          </a:p>
        </p:txBody>
      </p:sp>
      <p:sp>
        <p:nvSpPr>
          <p:cNvPr id="19616" name="Oval 160"/>
          <p:cNvSpPr>
            <a:spLocks noChangeArrowheads="1"/>
          </p:cNvSpPr>
          <p:nvPr/>
        </p:nvSpPr>
        <p:spPr bwMode="auto">
          <a:xfrm>
            <a:off x="6210300"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22</a:t>
            </a:r>
          </a:p>
        </p:txBody>
      </p:sp>
      <p:sp>
        <p:nvSpPr>
          <p:cNvPr id="19617" name="Line 161"/>
          <p:cNvSpPr>
            <a:spLocks noChangeShapeType="1"/>
          </p:cNvSpPr>
          <p:nvPr/>
        </p:nvSpPr>
        <p:spPr bwMode="auto">
          <a:xfrm>
            <a:off x="1066800" y="3124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18" name="Line 162"/>
          <p:cNvSpPr>
            <a:spLocks noChangeShapeType="1"/>
          </p:cNvSpPr>
          <p:nvPr/>
        </p:nvSpPr>
        <p:spPr bwMode="auto">
          <a:xfrm>
            <a:off x="1568450" y="3124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6" name="Oval 110"/>
          <p:cNvSpPr>
            <a:spLocks noChangeArrowheads="1"/>
          </p:cNvSpPr>
          <p:nvPr/>
        </p:nvSpPr>
        <p:spPr bwMode="auto">
          <a:xfrm>
            <a:off x="1447800"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a:t>
            </a:r>
          </a:p>
        </p:txBody>
      </p:sp>
      <p:sp>
        <p:nvSpPr>
          <p:cNvPr id="19619" name="Line 163"/>
          <p:cNvSpPr>
            <a:spLocks noChangeShapeType="1"/>
          </p:cNvSpPr>
          <p:nvPr/>
        </p:nvSpPr>
        <p:spPr bwMode="auto">
          <a:xfrm>
            <a:off x="2159000" y="3124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7" name="Oval 111"/>
          <p:cNvSpPr>
            <a:spLocks noChangeArrowheads="1"/>
          </p:cNvSpPr>
          <p:nvPr/>
        </p:nvSpPr>
        <p:spPr bwMode="auto">
          <a:xfrm>
            <a:off x="2028825"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a:t>
            </a:r>
          </a:p>
        </p:txBody>
      </p:sp>
      <p:sp>
        <p:nvSpPr>
          <p:cNvPr id="19620" name="Line 164"/>
          <p:cNvSpPr>
            <a:spLocks noChangeShapeType="1"/>
          </p:cNvSpPr>
          <p:nvPr/>
        </p:nvSpPr>
        <p:spPr bwMode="auto">
          <a:xfrm flipV="1">
            <a:off x="2108200" y="17526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21" name="Line 165"/>
          <p:cNvSpPr>
            <a:spLocks noChangeShapeType="1"/>
          </p:cNvSpPr>
          <p:nvPr/>
        </p:nvSpPr>
        <p:spPr bwMode="auto">
          <a:xfrm>
            <a:off x="2165350" y="168275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22" name="Arc 166"/>
          <p:cNvSpPr>
            <a:spLocks/>
          </p:cNvSpPr>
          <p:nvPr/>
        </p:nvSpPr>
        <p:spPr bwMode="auto">
          <a:xfrm rot="5400000" flipH="1" flipV="1">
            <a:off x="2108200" y="168275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623" name="Text Box 167"/>
          <p:cNvSpPr txBox="1">
            <a:spLocks noChangeArrowheads="1"/>
          </p:cNvSpPr>
          <p:nvPr/>
        </p:nvSpPr>
        <p:spPr bwMode="auto">
          <a:xfrm>
            <a:off x="1828800" y="1339850"/>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太郎両親に</a:t>
            </a:r>
          </a:p>
          <a:p>
            <a:r>
              <a:rPr lang="ja-JP" altLang="en-US" sz="800"/>
              <a:t>仲人依頼決定</a:t>
            </a:r>
          </a:p>
        </p:txBody>
      </p:sp>
      <p:sp>
        <p:nvSpPr>
          <p:cNvPr id="19624" name="Text Box 168"/>
          <p:cNvSpPr txBox="1">
            <a:spLocks noChangeArrowheads="1"/>
          </p:cNvSpPr>
          <p:nvPr/>
        </p:nvSpPr>
        <p:spPr bwMode="auto">
          <a:xfrm>
            <a:off x="2787650" y="1339850"/>
            <a:ext cx="677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仲人挨拶</a:t>
            </a:r>
          </a:p>
          <a:p>
            <a:r>
              <a:rPr lang="ja-JP" altLang="en-US" sz="800"/>
              <a:t>打ち合わせ</a:t>
            </a:r>
          </a:p>
        </p:txBody>
      </p:sp>
      <p:sp>
        <p:nvSpPr>
          <p:cNvPr id="19625" name="Line 169"/>
          <p:cNvSpPr>
            <a:spLocks noChangeShapeType="1"/>
          </p:cNvSpPr>
          <p:nvPr/>
        </p:nvSpPr>
        <p:spPr bwMode="auto">
          <a:xfrm flipV="1">
            <a:off x="2692400" y="1752600"/>
            <a:ext cx="0" cy="1295400"/>
          </a:xfrm>
          <a:prstGeom prst="line">
            <a:avLst/>
          </a:prstGeom>
          <a:noFill/>
          <a:ln w="952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26" name="Line 170"/>
          <p:cNvSpPr>
            <a:spLocks noChangeShapeType="1"/>
          </p:cNvSpPr>
          <p:nvPr/>
        </p:nvSpPr>
        <p:spPr bwMode="auto">
          <a:xfrm flipV="1">
            <a:off x="3194050" y="1752600"/>
            <a:ext cx="0" cy="12954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27" name="Line 171"/>
          <p:cNvSpPr>
            <a:spLocks noChangeShapeType="1"/>
          </p:cNvSpPr>
          <p:nvPr/>
        </p:nvSpPr>
        <p:spPr bwMode="auto">
          <a:xfrm flipH="1">
            <a:off x="2774950" y="1682750"/>
            <a:ext cx="3492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28" name="Arc 172"/>
          <p:cNvSpPr>
            <a:spLocks/>
          </p:cNvSpPr>
          <p:nvPr/>
        </p:nvSpPr>
        <p:spPr bwMode="auto">
          <a:xfrm rot="-10941881" flipH="1" flipV="1">
            <a:off x="3117850" y="168275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629" name="Line 173"/>
          <p:cNvSpPr>
            <a:spLocks noChangeShapeType="1"/>
          </p:cNvSpPr>
          <p:nvPr/>
        </p:nvSpPr>
        <p:spPr bwMode="auto">
          <a:xfrm>
            <a:off x="2743200" y="3124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9" name="Oval 113"/>
          <p:cNvSpPr>
            <a:spLocks noChangeArrowheads="1"/>
          </p:cNvSpPr>
          <p:nvPr/>
        </p:nvSpPr>
        <p:spPr bwMode="auto">
          <a:xfrm>
            <a:off x="2616200" y="3048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4</a:t>
            </a:r>
          </a:p>
        </p:txBody>
      </p:sp>
      <p:sp>
        <p:nvSpPr>
          <p:cNvPr id="19630" name="Line 174"/>
          <p:cNvSpPr>
            <a:spLocks noChangeShapeType="1"/>
          </p:cNvSpPr>
          <p:nvPr/>
        </p:nvSpPr>
        <p:spPr bwMode="auto">
          <a:xfrm>
            <a:off x="3276600" y="3124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31" name="Line 175"/>
          <p:cNvSpPr>
            <a:spLocks noChangeShapeType="1"/>
          </p:cNvSpPr>
          <p:nvPr/>
        </p:nvSpPr>
        <p:spPr bwMode="auto">
          <a:xfrm>
            <a:off x="3657600" y="3124200"/>
            <a:ext cx="2730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9635" name="Group 179"/>
          <p:cNvGrpSpPr>
            <a:grpSpLocks/>
          </p:cNvGrpSpPr>
          <p:nvPr/>
        </p:nvGrpSpPr>
        <p:grpSpPr bwMode="auto">
          <a:xfrm>
            <a:off x="4089400" y="3117850"/>
            <a:ext cx="400050" cy="1073150"/>
            <a:chOff x="2576" y="2060"/>
            <a:chExt cx="252" cy="676"/>
          </a:xfrm>
        </p:grpSpPr>
        <p:sp>
          <p:nvSpPr>
            <p:cNvPr id="19632" name="Line 176"/>
            <p:cNvSpPr>
              <a:spLocks noChangeShapeType="1"/>
            </p:cNvSpPr>
            <p:nvPr/>
          </p:nvSpPr>
          <p:spPr bwMode="auto">
            <a:xfrm flipV="1">
              <a:off x="2828" y="2112"/>
              <a:ext cx="0" cy="624"/>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33" name="Line 177"/>
            <p:cNvSpPr>
              <a:spLocks noChangeShapeType="1"/>
            </p:cNvSpPr>
            <p:nvPr/>
          </p:nvSpPr>
          <p:spPr bwMode="auto">
            <a:xfrm flipH="1">
              <a:off x="2576" y="2060"/>
              <a:ext cx="2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34" name="Arc 178"/>
            <p:cNvSpPr>
              <a:spLocks/>
            </p:cNvSpPr>
            <p:nvPr/>
          </p:nvSpPr>
          <p:spPr bwMode="auto">
            <a:xfrm rot="-10941881" flipH="1" flipV="1">
              <a:off x="2780" y="2060"/>
              <a:ext cx="48" cy="4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9636" name="Oval 180"/>
          <p:cNvSpPr>
            <a:spLocks noChangeArrowheads="1"/>
          </p:cNvSpPr>
          <p:nvPr/>
        </p:nvSpPr>
        <p:spPr bwMode="auto">
          <a:xfrm>
            <a:off x="5632450" y="304165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20</a:t>
            </a:r>
          </a:p>
        </p:txBody>
      </p:sp>
      <p:sp>
        <p:nvSpPr>
          <p:cNvPr id="19637" name="Rectangle 181"/>
          <p:cNvSpPr>
            <a:spLocks noChangeArrowheads="1"/>
          </p:cNvSpPr>
          <p:nvPr/>
        </p:nvSpPr>
        <p:spPr bwMode="auto">
          <a:xfrm>
            <a:off x="5613400" y="25146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100</a:t>
            </a:r>
          </a:p>
        </p:txBody>
      </p:sp>
      <p:sp>
        <p:nvSpPr>
          <p:cNvPr id="19638" name="Rectangle 182"/>
          <p:cNvSpPr>
            <a:spLocks noChangeArrowheads="1"/>
          </p:cNvSpPr>
          <p:nvPr/>
        </p:nvSpPr>
        <p:spPr bwMode="auto">
          <a:xfrm>
            <a:off x="5613400" y="26670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134</a:t>
            </a:r>
          </a:p>
        </p:txBody>
      </p:sp>
      <p:sp>
        <p:nvSpPr>
          <p:cNvPr id="19639" name="Text Box 183"/>
          <p:cNvSpPr txBox="1">
            <a:spLocks noChangeArrowheads="1"/>
          </p:cNvSpPr>
          <p:nvPr/>
        </p:nvSpPr>
        <p:spPr bwMode="auto">
          <a:xfrm>
            <a:off x="5029200" y="278765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健康診断</a:t>
            </a:r>
          </a:p>
          <a:p>
            <a:r>
              <a:rPr lang="ja-JP" altLang="en-US" sz="800"/>
              <a:t>散髪</a:t>
            </a:r>
          </a:p>
        </p:txBody>
      </p:sp>
      <p:sp>
        <p:nvSpPr>
          <p:cNvPr id="19640" name="Line 184"/>
          <p:cNvSpPr>
            <a:spLocks noChangeShapeType="1"/>
          </p:cNvSpPr>
          <p:nvPr/>
        </p:nvSpPr>
        <p:spPr bwMode="auto">
          <a:xfrm flipV="1">
            <a:off x="5384800" y="32004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1" name="Line 185"/>
          <p:cNvSpPr>
            <a:spLocks noChangeShapeType="1"/>
          </p:cNvSpPr>
          <p:nvPr/>
        </p:nvSpPr>
        <p:spPr bwMode="auto">
          <a:xfrm>
            <a:off x="5441950" y="3124200"/>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2" name="Arc 186"/>
          <p:cNvSpPr>
            <a:spLocks/>
          </p:cNvSpPr>
          <p:nvPr/>
        </p:nvSpPr>
        <p:spPr bwMode="auto">
          <a:xfrm rot="5400000" flipH="1" flipV="1">
            <a:off x="5384800" y="312420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643" name="Line 187"/>
          <p:cNvSpPr>
            <a:spLocks noChangeShapeType="1"/>
          </p:cNvSpPr>
          <p:nvPr/>
        </p:nvSpPr>
        <p:spPr bwMode="auto">
          <a:xfrm>
            <a:off x="5715000" y="3200400"/>
            <a:ext cx="0" cy="990600"/>
          </a:xfrm>
          <a:prstGeom prst="line">
            <a:avLst/>
          </a:prstGeom>
          <a:noFill/>
          <a:ln w="952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4" name="Line 188"/>
          <p:cNvSpPr>
            <a:spLocks noChangeShapeType="1"/>
          </p:cNvSpPr>
          <p:nvPr/>
        </p:nvSpPr>
        <p:spPr bwMode="auto">
          <a:xfrm>
            <a:off x="2686050" y="32004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5" name="Arc 189"/>
          <p:cNvSpPr>
            <a:spLocks/>
          </p:cNvSpPr>
          <p:nvPr/>
        </p:nvSpPr>
        <p:spPr bwMode="auto">
          <a:xfrm rot="16200000" flipH="1">
            <a:off x="2686050" y="419100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646" name="Line 190"/>
          <p:cNvSpPr>
            <a:spLocks noChangeShapeType="1"/>
          </p:cNvSpPr>
          <p:nvPr/>
        </p:nvSpPr>
        <p:spPr bwMode="auto">
          <a:xfrm>
            <a:off x="2743200" y="4267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7" name="Line 191"/>
          <p:cNvSpPr>
            <a:spLocks noChangeShapeType="1"/>
          </p:cNvSpPr>
          <p:nvPr/>
        </p:nvSpPr>
        <p:spPr bwMode="auto">
          <a:xfrm>
            <a:off x="3098800" y="4267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81" name="Oval 125"/>
          <p:cNvSpPr>
            <a:spLocks noChangeArrowheads="1"/>
          </p:cNvSpPr>
          <p:nvPr/>
        </p:nvSpPr>
        <p:spPr bwMode="auto">
          <a:xfrm>
            <a:off x="2971800"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a:t>
            </a:r>
          </a:p>
        </p:txBody>
      </p:sp>
      <p:sp>
        <p:nvSpPr>
          <p:cNvPr id="19648" name="Line 192"/>
          <p:cNvSpPr>
            <a:spLocks noChangeShapeType="1"/>
          </p:cNvSpPr>
          <p:nvPr/>
        </p:nvSpPr>
        <p:spPr bwMode="auto">
          <a:xfrm>
            <a:off x="3505200" y="4267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49" name="Line 193"/>
          <p:cNvSpPr>
            <a:spLocks noChangeShapeType="1"/>
          </p:cNvSpPr>
          <p:nvPr/>
        </p:nvSpPr>
        <p:spPr bwMode="auto">
          <a:xfrm>
            <a:off x="3962400" y="4267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84" name="Oval 128"/>
          <p:cNvSpPr>
            <a:spLocks noChangeArrowheads="1"/>
          </p:cNvSpPr>
          <p:nvPr/>
        </p:nvSpPr>
        <p:spPr bwMode="auto">
          <a:xfrm>
            <a:off x="3406775"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10</a:t>
            </a:r>
          </a:p>
        </p:txBody>
      </p:sp>
      <p:sp>
        <p:nvSpPr>
          <p:cNvPr id="19650" name="Line 194"/>
          <p:cNvSpPr>
            <a:spLocks noChangeShapeType="1"/>
          </p:cNvSpPr>
          <p:nvPr/>
        </p:nvSpPr>
        <p:spPr bwMode="auto">
          <a:xfrm>
            <a:off x="4572000" y="4267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51" name="Line 195"/>
          <p:cNvSpPr>
            <a:spLocks noChangeShapeType="1"/>
          </p:cNvSpPr>
          <p:nvPr/>
        </p:nvSpPr>
        <p:spPr bwMode="auto">
          <a:xfrm>
            <a:off x="4921250" y="4267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01" name="Oval 145"/>
          <p:cNvSpPr>
            <a:spLocks noChangeArrowheads="1"/>
          </p:cNvSpPr>
          <p:nvPr/>
        </p:nvSpPr>
        <p:spPr bwMode="auto">
          <a:xfrm>
            <a:off x="4791075"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18</a:t>
            </a:r>
          </a:p>
        </p:txBody>
      </p:sp>
      <p:sp>
        <p:nvSpPr>
          <p:cNvPr id="19652" name="Line 196"/>
          <p:cNvSpPr>
            <a:spLocks noChangeShapeType="1"/>
          </p:cNvSpPr>
          <p:nvPr/>
        </p:nvSpPr>
        <p:spPr bwMode="auto">
          <a:xfrm>
            <a:off x="5410200" y="4267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02" name="Oval 146"/>
          <p:cNvSpPr>
            <a:spLocks noChangeArrowheads="1"/>
          </p:cNvSpPr>
          <p:nvPr/>
        </p:nvSpPr>
        <p:spPr bwMode="auto">
          <a:xfrm>
            <a:off x="5305425" y="4191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19</a:t>
            </a:r>
          </a:p>
        </p:txBody>
      </p:sp>
      <p:sp>
        <p:nvSpPr>
          <p:cNvPr id="19653" name="Line 197"/>
          <p:cNvSpPr>
            <a:spLocks noChangeShapeType="1"/>
          </p:cNvSpPr>
          <p:nvPr/>
        </p:nvSpPr>
        <p:spPr bwMode="auto">
          <a:xfrm>
            <a:off x="5791200" y="4267200"/>
            <a:ext cx="419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54" name="Text Box 198"/>
          <p:cNvSpPr txBox="1">
            <a:spLocks noChangeArrowheads="1"/>
          </p:cNvSpPr>
          <p:nvPr/>
        </p:nvSpPr>
        <p:spPr bwMode="auto">
          <a:xfrm>
            <a:off x="1082675" y="3094038"/>
            <a:ext cx="234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55" name="Text Box 199"/>
          <p:cNvSpPr txBox="1">
            <a:spLocks noChangeArrowheads="1"/>
          </p:cNvSpPr>
          <p:nvPr/>
        </p:nvSpPr>
        <p:spPr bwMode="auto">
          <a:xfrm>
            <a:off x="1651000" y="30924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10</a:t>
            </a:r>
          </a:p>
        </p:txBody>
      </p:sp>
      <p:sp>
        <p:nvSpPr>
          <p:cNvPr id="19656" name="Text Box 200"/>
          <p:cNvSpPr txBox="1">
            <a:spLocks noChangeArrowheads="1"/>
          </p:cNvSpPr>
          <p:nvPr/>
        </p:nvSpPr>
        <p:spPr bwMode="auto">
          <a:xfrm>
            <a:off x="2247900" y="30924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57" name="Text Box 201"/>
          <p:cNvSpPr txBox="1">
            <a:spLocks noChangeArrowheads="1"/>
          </p:cNvSpPr>
          <p:nvPr/>
        </p:nvSpPr>
        <p:spPr bwMode="auto">
          <a:xfrm>
            <a:off x="2762250" y="3094038"/>
            <a:ext cx="285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10</a:t>
            </a:r>
          </a:p>
        </p:txBody>
      </p:sp>
      <p:sp>
        <p:nvSpPr>
          <p:cNvPr id="19658" name="Text Box 202"/>
          <p:cNvSpPr txBox="1">
            <a:spLocks noChangeArrowheads="1"/>
          </p:cNvSpPr>
          <p:nvPr/>
        </p:nvSpPr>
        <p:spPr bwMode="auto">
          <a:xfrm>
            <a:off x="3194050" y="30924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15</a:t>
            </a:r>
          </a:p>
        </p:txBody>
      </p:sp>
      <p:sp>
        <p:nvSpPr>
          <p:cNvPr id="19659" name="Text Box 203"/>
          <p:cNvSpPr txBox="1">
            <a:spLocks noChangeArrowheads="1"/>
          </p:cNvSpPr>
          <p:nvPr/>
        </p:nvSpPr>
        <p:spPr bwMode="auto">
          <a:xfrm>
            <a:off x="3651250" y="30924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60" name="Text Box 204"/>
          <p:cNvSpPr txBox="1">
            <a:spLocks noChangeArrowheads="1"/>
          </p:cNvSpPr>
          <p:nvPr/>
        </p:nvSpPr>
        <p:spPr bwMode="auto">
          <a:xfrm>
            <a:off x="4140200" y="30924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30</a:t>
            </a:r>
          </a:p>
        </p:txBody>
      </p:sp>
      <p:sp>
        <p:nvSpPr>
          <p:cNvPr id="19661" name="Text Box 205"/>
          <p:cNvSpPr txBox="1">
            <a:spLocks noChangeArrowheads="1"/>
          </p:cNvSpPr>
          <p:nvPr/>
        </p:nvSpPr>
        <p:spPr bwMode="auto">
          <a:xfrm>
            <a:off x="2228850" y="16764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62" name="Text Box 206"/>
          <p:cNvSpPr txBox="1">
            <a:spLocks noChangeArrowheads="1"/>
          </p:cNvSpPr>
          <p:nvPr/>
        </p:nvSpPr>
        <p:spPr bwMode="auto">
          <a:xfrm>
            <a:off x="2870200" y="16764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5</a:t>
            </a:r>
          </a:p>
        </p:txBody>
      </p:sp>
      <p:sp>
        <p:nvSpPr>
          <p:cNvPr id="19663" name="Text Box 207"/>
          <p:cNvSpPr txBox="1">
            <a:spLocks noChangeArrowheads="1"/>
          </p:cNvSpPr>
          <p:nvPr/>
        </p:nvSpPr>
        <p:spPr bwMode="auto">
          <a:xfrm>
            <a:off x="5372100" y="30924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64" name="Text Box 208"/>
          <p:cNvSpPr txBox="1">
            <a:spLocks noChangeArrowheads="1"/>
          </p:cNvSpPr>
          <p:nvPr/>
        </p:nvSpPr>
        <p:spPr bwMode="auto">
          <a:xfrm>
            <a:off x="2667000" y="4249738"/>
            <a:ext cx="285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12</a:t>
            </a:r>
          </a:p>
        </p:txBody>
      </p:sp>
      <p:sp>
        <p:nvSpPr>
          <p:cNvPr id="19665" name="Text Box 209"/>
          <p:cNvSpPr txBox="1">
            <a:spLocks noChangeArrowheads="1"/>
          </p:cNvSpPr>
          <p:nvPr/>
        </p:nvSpPr>
        <p:spPr bwMode="auto">
          <a:xfrm>
            <a:off x="3092450" y="42481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20</a:t>
            </a:r>
          </a:p>
        </p:txBody>
      </p:sp>
      <p:sp>
        <p:nvSpPr>
          <p:cNvPr id="19666" name="Text Box 210"/>
          <p:cNvSpPr txBox="1">
            <a:spLocks noChangeArrowheads="1"/>
          </p:cNvSpPr>
          <p:nvPr/>
        </p:nvSpPr>
        <p:spPr bwMode="auto">
          <a:xfrm>
            <a:off x="3524250" y="42481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67" name="Text Box 211"/>
          <p:cNvSpPr txBox="1">
            <a:spLocks noChangeArrowheads="1"/>
          </p:cNvSpPr>
          <p:nvPr/>
        </p:nvSpPr>
        <p:spPr bwMode="auto">
          <a:xfrm>
            <a:off x="4044950" y="42481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30</a:t>
            </a:r>
          </a:p>
        </p:txBody>
      </p:sp>
      <p:sp>
        <p:nvSpPr>
          <p:cNvPr id="19668" name="Text Box 212"/>
          <p:cNvSpPr txBox="1">
            <a:spLocks noChangeArrowheads="1"/>
          </p:cNvSpPr>
          <p:nvPr/>
        </p:nvSpPr>
        <p:spPr bwMode="auto">
          <a:xfrm>
            <a:off x="4521200" y="42481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69" name="Text Box 213"/>
          <p:cNvSpPr txBox="1">
            <a:spLocks noChangeArrowheads="1"/>
          </p:cNvSpPr>
          <p:nvPr/>
        </p:nvSpPr>
        <p:spPr bwMode="auto">
          <a:xfrm>
            <a:off x="4946650" y="42481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10</a:t>
            </a:r>
          </a:p>
        </p:txBody>
      </p:sp>
      <p:sp>
        <p:nvSpPr>
          <p:cNvPr id="19670" name="Text Box 214"/>
          <p:cNvSpPr txBox="1">
            <a:spLocks noChangeArrowheads="1"/>
          </p:cNvSpPr>
          <p:nvPr/>
        </p:nvSpPr>
        <p:spPr bwMode="auto">
          <a:xfrm>
            <a:off x="5391150" y="424815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671" name="Text Box 215"/>
          <p:cNvSpPr txBox="1">
            <a:spLocks noChangeArrowheads="1"/>
          </p:cNvSpPr>
          <p:nvPr/>
        </p:nvSpPr>
        <p:spPr bwMode="auto">
          <a:xfrm>
            <a:off x="5816600" y="42481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10</a:t>
            </a:r>
          </a:p>
        </p:txBody>
      </p:sp>
      <p:sp>
        <p:nvSpPr>
          <p:cNvPr id="19672" name="Text Box 216"/>
          <p:cNvSpPr txBox="1">
            <a:spLocks noChangeArrowheads="1"/>
          </p:cNvSpPr>
          <p:nvPr/>
        </p:nvSpPr>
        <p:spPr bwMode="auto">
          <a:xfrm>
            <a:off x="517525" y="763588"/>
            <a:ext cx="21971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①</a:t>
            </a:r>
            <a:r>
              <a:rPr lang="ja-JP" altLang="en-US" sz="800"/>
              <a:t>作業の相互の順序関係をつける</a:t>
            </a:r>
          </a:p>
          <a:p>
            <a:r>
              <a:rPr lang="ja-JP" altLang="en-US" sz="800"/>
              <a:t>　●先行</a:t>
            </a:r>
          </a:p>
          <a:p>
            <a:r>
              <a:rPr lang="ja-JP" altLang="en-US" sz="800"/>
              <a:t>　●後続　を考えながら右方向へ書き出していく</a:t>
            </a:r>
          </a:p>
          <a:p>
            <a:r>
              <a:rPr lang="ja-JP" altLang="en-US" sz="800"/>
              <a:t>　●並行</a:t>
            </a:r>
          </a:p>
        </p:txBody>
      </p:sp>
      <p:sp>
        <p:nvSpPr>
          <p:cNvPr id="19673" name="Line 217"/>
          <p:cNvSpPr>
            <a:spLocks noChangeShapeType="1"/>
          </p:cNvSpPr>
          <p:nvPr/>
        </p:nvSpPr>
        <p:spPr bwMode="auto">
          <a:xfrm>
            <a:off x="444500" y="863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74" name="Line 218"/>
          <p:cNvSpPr>
            <a:spLocks noChangeShapeType="1"/>
          </p:cNvSpPr>
          <p:nvPr/>
        </p:nvSpPr>
        <p:spPr bwMode="auto">
          <a:xfrm>
            <a:off x="444500" y="8636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75" name="Line 219"/>
          <p:cNvSpPr>
            <a:spLocks noChangeShapeType="1"/>
          </p:cNvSpPr>
          <p:nvPr/>
        </p:nvSpPr>
        <p:spPr bwMode="auto">
          <a:xfrm>
            <a:off x="444500" y="1466850"/>
            <a:ext cx="838200" cy="10668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76" name="Text Box 220"/>
          <p:cNvSpPr txBox="1">
            <a:spLocks noChangeArrowheads="1"/>
          </p:cNvSpPr>
          <p:nvPr/>
        </p:nvSpPr>
        <p:spPr bwMode="auto">
          <a:xfrm>
            <a:off x="1670050" y="3505200"/>
            <a:ext cx="8445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②</a:t>
            </a:r>
            <a:r>
              <a:rPr lang="ja-JP" altLang="en-US" sz="800"/>
              <a:t>結合点を書く</a:t>
            </a:r>
          </a:p>
        </p:txBody>
      </p:sp>
      <p:sp>
        <p:nvSpPr>
          <p:cNvPr id="19678" name="Text Box 222"/>
          <p:cNvSpPr txBox="1">
            <a:spLocks noChangeArrowheads="1"/>
          </p:cNvSpPr>
          <p:nvPr/>
        </p:nvSpPr>
        <p:spPr bwMode="auto">
          <a:xfrm>
            <a:off x="4108450" y="1004888"/>
            <a:ext cx="182086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③</a:t>
            </a:r>
            <a:r>
              <a:rPr lang="ja-JP" altLang="en-US" sz="800"/>
              <a:t>矢線を書き入れる</a:t>
            </a:r>
          </a:p>
          <a:p>
            <a:r>
              <a:rPr lang="ja-JP" altLang="en-US" sz="800"/>
              <a:t>　　●計画に必要な作業は実線で示す</a:t>
            </a:r>
          </a:p>
          <a:p>
            <a:r>
              <a:rPr lang="ja-JP" altLang="en-US" sz="800"/>
              <a:t>　　●ダミー（類似）作業は破線で示す</a:t>
            </a:r>
          </a:p>
        </p:txBody>
      </p:sp>
      <p:sp>
        <p:nvSpPr>
          <p:cNvPr id="19679" name="Line 223"/>
          <p:cNvSpPr>
            <a:spLocks noChangeShapeType="1"/>
          </p:cNvSpPr>
          <p:nvPr/>
        </p:nvSpPr>
        <p:spPr bwMode="auto">
          <a:xfrm flipH="1">
            <a:off x="2438400" y="1143000"/>
            <a:ext cx="1676400" cy="19812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0" name="Text Box 224"/>
          <p:cNvSpPr txBox="1">
            <a:spLocks noChangeArrowheads="1"/>
          </p:cNvSpPr>
          <p:nvPr/>
        </p:nvSpPr>
        <p:spPr bwMode="auto">
          <a:xfrm>
            <a:off x="1219200" y="4205288"/>
            <a:ext cx="10620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④</a:t>
            </a:r>
            <a:r>
              <a:rPr lang="ja-JP" altLang="en-US" sz="800"/>
              <a:t>結合番号を入れる</a:t>
            </a:r>
          </a:p>
        </p:txBody>
      </p:sp>
      <p:sp>
        <p:nvSpPr>
          <p:cNvPr id="19681" name="Line 225"/>
          <p:cNvSpPr>
            <a:spLocks noChangeShapeType="1"/>
          </p:cNvSpPr>
          <p:nvPr/>
        </p:nvSpPr>
        <p:spPr bwMode="auto">
          <a:xfrm flipV="1">
            <a:off x="1828800" y="3200400"/>
            <a:ext cx="228600" cy="3048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2" name="Line 226"/>
          <p:cNvSpPr>
            <a:spLocks noChangeShapeType="1"/>
          </p:cNvSpPr>
          <p:nvPr/>
        </p:nvSpPr>
        <p:spPr bwMode="auto">
          <a:xfrm>
            <a:off x="2286000" y="4343400"/>
            <a:ext cx="6858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3" name="Text Box 227"/>
          <p:cNvSpPr txBox="1">
            <a:spLocks noChangeArrowheads="1"/>
          </p:cNvSpPr>
          <p:nvPr/>
        </p:nvSpPr>
        <p:spPr bwMode="auto">
          <a:xfrm>
            <a:off x="1219200" y="4510088"/>
            <a:ext cx="8445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⑤</a:t>
            </a:r>
            <a:r>
              <a:rPr lang="ja-JP" altLang="en-US" sz="800"/>
              <a:t>作業名を書く</a:t>
            </a:r>
          </a:p>
        </p:txBody>
      </p:sp>
      <p:sp>
        <p:nvSpPr>
          <p:cNvPr id="19684" name="Text Box 228"/>
          <p:cNvSpPr txBox="1">
            <a:spLocks noChangeArrowheads="1"/>
          </p:cNvSpPr>
          <p:nvPr/>
        </p:nvSpPr>
        <p:spPr bwMode="auto">
          <a:xfrm>
            <a:off x="1219200" y="4814888"/>
            <a:ext cx="15668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⑥</a:t>
            </a:r>
            <a:r>
              <a:rPr lang="ja-JP" altLang="en-US" sz="800"/>
              <a:t>各作業の所要日数を記入する</a:t>
            </a:r>
          </a:p>
        </p:txBody>
      </p:sp>
      <p:sp>
        <p:nvSpPr>
          <p:cNvPr id="19685" name="Line 229"/>
          <p:cNvSpPr>
            <a:spLocks noChangeShapeType="1"/>
          </p:cNvSpPr>
          <p:nvPr/>
        </p:nvSpPr>
        <p:spPr bwMode="auto">
          <a:xfrm flipV="1">
            <a:off x="2743200" y="4419600"/>
            <a:ext cx="457200" cy="4572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6" name="Line 230"/>
          <p:cNvSpPr>
            <a:spLocks noChangeShapeType="1"/>
          </p:cNvSpPr>
          <p:nvPr/>
        </p:nvSpPr>
        <p:spPr bwMode="auto">
          <a:xfrm flipV="1">
            <a:off x="2133600" y="4038600"/>
            <a:ext cx="1066800" cy="533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7" name="Text Box 231"/>
          <p:cNvSpPr txBox="1">
            <a:spLocks noChangeArrowheads="1"/>
          </p:cNvSpPr>
          <p:nvPr/>
        </p:nvSpPr>
        <p:spPr bwMode="auto">
          <a:xfrm>
            <a:off x="914400" y="5119688"/>
            <a:ext cx="1765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⑦</a:t>
            </a:r>
            <a:r>
              <a:rPr lang="ja-JP" altLang="en-US" sz="800"/>
              <a:t>クリティカルパス（最長日数の経路）</a:t>
            </a:r>
          </a:p>
          <a:p>
            <a:r>
              <a:rPr lang="ja-JP" altLang="en-US" sz="800"/>
              <a:t>　を太い矢線で表示する</a:t>
            </a:r>
          </a:p>
        </p:txBody>
      </p:sp>
      <p:sp>
        <p:nvSpPr>
          <p:cNvPr id="19688" name="Line 232"/>
          <p:cNvSpPr>
            <a:spLocks noChangeShapeType="1"/>
          </p:cNvSpPr>
          <p:nvPr/>
        </p:nvSpPr>
        <p:spPr bwMode="auto">
          <a:xfrm flipV="1">
            <a:off x="1066800" y="3124200"/>
            <a:ext cx="228600" cy="19812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89" name="Rectangle 233"/>
          <p:cNvSpPr>
            <a:spLocks noChangeArrowheads="1"/>
          </p:cNvSpPr>
          <p:nvPr/>
        </p:nvSpPr>
        <p:spPr bwMode="auto">
          <a:xfrm>
            <a:off x="381000" y="7772400"/>
            <a:ext cx="762000" cy="1752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注意事項</a:t>
            </a:r>
          </a:p>
        </p:txBody>
      </p:sp>
      <p:sp>
        <p:nvSpPr>
          <p:cNvPr id="19690" name="Rectangle 234"/>
          <p:cNvSpPr>
            <a:spLocks noChangeArrowheads="1"/>
          </p:cNvSpPr>
          <p:nvPr/>
        </p:nvSpPr>
        <p:spPr bwMode="auto">
          <a:xfrm>
            <a:off x="1143000" y="7772400"/>
            <a:ext cx="5410200" cy="1752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アロー・ダイヤグラムには、各作業の所要日数を調査して、矢線の下に記入する場合もある。</a:t>
            </a:r>
          </a:p>
          <a:p>
            <a:r>
              <a:rPr lang="ja-JP" altLang="en-US"/>
              <a:t>また、各結合点について最早結合点日程（早くてもこの日からでなければ開始できない日程）と</a:t>
            </a:r>
          </a:p>
          <a:p>
            <a:r>
              <a:rPr lang="ja-JP" altLang="en-US"/>
              <a:t>最遅結合点日程（遅くともこの日までに終了していなければならない日程）を計算して、結合点の</a:t>
            </a:r>
          </a:p>
          <a:p>
            <a:r>
              <a:rPr lang="ja-JP" altLang="en-US"/>
              <a:t>近くに記入することもある。</a:t>
            </a:r>
          </a:p>
          <a:p>
            <a:endParaRPr lang="ja-JP" altLang="en-US"/>
          </a:p>
          <a:p>
            <a:endParaRPr lang="ja-JP" altLang="en-US"/>
          </a:p>
          <a:p>
            <a:endParaRPr lang="ja-JP" altLang="en-US"/>
          </a:p>
          <a:p>
            <a:endParaRPr lang="ja-JP" altLang="en-US"/>
          </a:p>
          <a:p>
            <a:endParaRPr lang="ja-JP" altLang="en-US"/>
          </a:p>
          <a:p>
            <a:endParaRPr lang="ja-JP" altLang="en-US"/>
          </a:p>
          <a:p>
            <a:endParaRPr lang="en-US" altLang="ja-JP"/>
          </a:p>
        </p:txBody>
      </p:sp>
      <p:grpSp>
        <p:nvGrpSpPr>
          <p:cNvPr id="19706" name="Group 250"/>
          <p:cNvGrpSpPr>
            <a:grpSpLocks/>
          </p:cNvGrpSpPr>
          <p:nvPr/>
        </p:nvGrpSpPr>
        <p:grpSpPr bwMode="auto">
          <a:xfrm>
            <a:off x="1600200" y="8534400"/>
            <a:ext cx="2074863" cy="952500"/>
            <a:chOff x="1008" y="5208"/>
            <a:chExt cx="1307" cy="600"/>
          </a:xfrm>
        </p:grpSpPr>
        <p:grpSp>
          <p:nvGrpSpPr>
            <p:cNvPr id="19696" name="Group 240"/>
            <p:cNvGrpSpPr>
              <a:grpSpLocks/>
            </p:cNvGrpSpPr>
            <p:nvPr/>
          </p:nvGrpSpPr>
          <p:grpSpPr bwMode="auto">
            <a:xfrm>
              <a:off x="1296" y="5208"/>
              <a:ext cx="678" cy="227"/>
              <a:chOff x="1296" y="5453"/>
              <a:chExt cx="678" cy="227"/>
            </a:xfrm>
          </p:grpSpPr>
          <p:grpSp>
            <p:nvGrpSpPr>
              <p:cNvPr id="19693" name="Group 237"/>
              <p:cNvGrpSpPr>
                <a:grpSpLocks/>
              </p:cNvGrpSpPr>
              <p:nvPr/>
            </p:nvGrpSpPr>
            <p:grpSpPr bwMode="auto">
              <a:xfrm>
                <a:off x="1296" y="5472"/>
                <a:ext cx="96" cy="192"/>
                <a:chOff x="1632" y="4416"/>
                <a:chExt cx="96" cy="192"/>
              </a:xfrm>
            </p:grpSpPr>
            <p:sp>
              <p:nvSpPr>
                <p:cNvPr id="19691" name="Rectangle 235"/>
                <p:cNvSpPr>
                  <a:spLocks noChangeArrowheads="1"/>
                </p:cNvSpPr>
                <p:nvPr/>
              </p:nvSpPr>
              <p:spPr bwMode="auto">
                <a:xfrm>
                  <a:off x="1632" y="4416"/>
                  <a:ext cx="96" cy="96"/>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t>8</a:t>
                  </a:r>
                </a:p>
              </p:txBody>
            </p:sp>
            <p:sp>
              <p:nvSpPr>
                <p:cNvPr id="19692" name="Rectangle 236"/>
                <p:cNvSpPr>
                  <a:spLocks noChangeArrowheads="1"/>
                </p:cNvSpPr>
                <p:nvPr/>
              </p:nvSpPr>
              <p:spPr bwMode="auto">
                <a:xfrm>
                  <a:off x="1632" y="4512"/>
                  <a:ext cx="96" cy="96"/>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t>11</a:t>
                  </a:r>
                </a:p>
              </p:txBody>
            </p:sp>
          </p:grpSp>
          <p:sp>
            <p:nvSpPr>
              <p:cNvPr id="19694" name="Text Box 238"/>
              <p:cNvSpPr txBox="1">
                <a:spLocks noChangeArrowheads="1"/>
              </p:cNvSpPr>
              <p:nvPr/>
            </p:nvSpPr>
            <p:spPr bwMode="auto">
              <a:xfrm>
                <a:off x="1346" y="5453"/>
                <a:ext cx="62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a:t>
                </a:r>
                <a:r>
                  <a:rPr lang="ja-JP" altLang="en-US" sz="800"/>
                  <a:t>最早結合点日程</a:t>
                </a:r>
              </a:p>
            </p:txBody>
          </p:sp>
          <p:sp>
            <p:nvSpPr>
              <p:cNvPr id="19695" name="Text Box 239"/>
              <p:cNvSpPr txBox="1">
                <a:spLocks noChangeArrowheads="1"/>
              </p:cNvSpPr>
              <p:nvPr/>
            </p:nvSpPr>
            <p:spPr bwMode="auto">
              <a:xfrm>
                <a:off x="1344" y="5545"/>
                <a:ext cx="62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t>←</a:t>
                </a:r>
                <a:r>
                  <a:rPr lang="ja-JP" altLang="en-US" sz="800"/>
                  <a:t>最遅結合点日程</a:t>
                </a:r>
              </a:p>
            </p:txBody>
          </p:sp>
        </p:grpSp>
        <p:grpSp>
          <p:nvGrpSpPr>
            <p:cNvPr id="19704" name="Group 248"/>
            <p:cNvGrpSpPr>
              <a:grpSpLocks/>
            </p:cNvGrpSpPr>
            <p:nvPr/>
          </p:nvGrpSpPr>
          <p:grpSpPr bwMode="auto">
            <a:xfrm>
              <a:off x="1048" y="5461"/>
              <a:ext cx="1208" cy="251"/>
              <a:chOff x="1048" y="5461"/>
              <a:chExt cx="1208" cy="251"/>
            </a:xfrm>
          </p:grpSpPr>
          <p:sp>
            <p:nvSpPr>
              <p:cNvPr id="19697" name="Oval 241"/>
              <p:cNvSpPr>
                <a:spLocks noChangeArrowheads="1"/>
              </p:cNvSpPr>
              <p:nvPr/>
            </p:nvSpPr>
            <p:spPr bwMode="auto">
              <a:xfrm>
                <a:off x="1872" y="5541"/>
                <a:ext cx="96" cy="96"/>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a:t>
                </a:r>
              </a:p>
            </p:txBody>
          </p:sp>
          <p:sp>
            <p:nvSpPr>
              <p:cNvPr id="19698" name="Line 242"/>
              <p:cNvSpPr>
                <a:spLocks noChangeShapeType="1"/>
              </p:cNvSpPr>
              <p:nvPr/>
            </p:nvSpPr>
            <p:spPr bwMode="auto">
              <a:xfrm>
                <a:off x="1048" y="558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699" name="Oval 243"/>
              <p:cNvSpPr>
                <a:spLocks noChangeArrowheads="1"/>
              </p:cNvSpPr>
              <p:nvPr/>
            </p:nvSpPr>
            <p:spPr bwMode="auto">
              <a:xfrm>
                <a:off x="1288" y="5541"/>
                <a:ext cx="96" cy="96"/>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a:t>
                </a:r>
              </a:p>
            </p:txBody>
          </p:sp>
          <p:sp>
            <p:nvSpPr>
              <p:cNvPr id="19700" name="Text Box 244"/>
              <p:cNvSpPr txBox="1">
                <a:spLocks noChangeArrowheads="1"/>
              </p:cNvSpPr>
              <p:nvPr/>
            </p:nvSpPr>
            <p:spPr bwMode="auto">
              <a:xfrm>
                <a:off x="1516" y="5577"/>
                <a:ext cx="148"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5</a:t>
                </a:r>
              </a:p>
            </p:txBody>
          </p:sp>
          <p:sp>
            <p:nvSpPr>
              <p:cNvPr id="19701" name="Line 245"/>
              <p:cNvSpPr>
                <a:spLocks noChangeShapeType="1"/>
              </p:cNvSpPr>
              <p:nvPr/>
            </p:nvSpPr>
            <p:spPr bwMode="auto">
              <a:xfrm>
                <a:off x="1388" y="5588"/>
                <a:ext cx="48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02" name="Text Box 246"/>
              <p:cNvSpPr txBox="1">
                <a:spLocks noChangeArrowheads="1"/>
              </p:cNvSpPr>
              <p:nvPr/>
            </p:nvSpPr>
            <p:spPr bwMode="auto">
              <a:xfrm>
                <a:off x="1436" y="5461"/>
                <a:ext cx="296"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作業Ａ</a:t>
                </a:r>
              </a:p>
            </p:txBody>
          </p:sp>
          <p:sp>
            <p:nvSpPr>
              <p:cNvPr id="19703" name="Line 247"/>
              <p:cNvSpPr>
                <a:spLocks noChangeShapeType="1"/>
              </p:cNvSpPr>
              <p:nvPr/>
            </p:nvSpPr>
            <p:spPr bwMode="auto">
              <a:xfrm>
                <a:off x="1968" y="5588"/>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705" name="Text Box 249"/>
            <p:cNvSpPr txBox="1">
              <a:spLocks noChangeArrowheads="1"/>
            </p:cNvSpPr>
            <p:nvPr/>
          </p:nvSpPr>
          <p:spPr bwMode="auto">
            <a:xfrm>
              <a:off x="1008" y="5673"/>
              <a:ext cx="130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（作業所要日数と結合点日数の表示の仕方）</a:t>
              </a:r>
            </a:p>
          </p:txBody>
        </p:sp>
      </p:grpSp>
      <p:sp>
        <p:nvSpPr>
          <p:cNvPr id="19707" name="Rectangle 251"/>
          <p:cNvSpPr>
            <a:spLocks noChangeArrowheads="1"/>
          </p:cNvSpPr>
          <p:nvPr/>
        </p:nvSpPr>
        <p:spPr bwMode="auto">
          <a:xfrm>
            <a:off x="3403600" y="4951413"/>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66</a:t>
            </a:r>
          </a:p>
        </p:txBody>
      </p:sp>
      <p:sp>
        <p:nvSpPr>
          <p:cNvPr id="19708" name="Rectangle 252"/>
          <p:cNvSpPr>
            <a:spLocks noChangeArrowheads="1"/>
          </p:cNvSpPr>
          <p:nvPr/>
        </p:nvSpPr>
        <p:spPr bwMode="auto">
          <a:xfrm>
            <a:off x="3403600" y="5103813"/>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66</a:t>
            </a:r>
          </a:p>
        </p:txBody>
      </p:sp>
      <p:sp>
        <p:nvSpPr>
          <p:cNvPr id="19710" name="Text Box 254"/>
          <p:cNvSpPr txBox="1">
            <a:spLocks noChangeArrowheads="1"/>
          </p:cNvSpPr>
          <p:nvPr/>
        </p:nvSpPr>
        <p:spPr bwMode="auto">
          <a:xfrm>
            <a:off x="3073400" y="5000625"/>
            <a:ext cx="3873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新居</a:t>
            </a:r>
          </a:p>
          <a:p>
            <a:r>
              <a:rPr lang="ja-JP" altLang="en-US" sz="800"/>
              <a:t>選択</a:t>
            </a:r>
          </a:p>
          <a:p>
            <a:r>
              <a:rPr lang="ja-JP" altLang="en-US" sz="800"/>
              <a:t>調査</a:t>
            </a:r>
          </a:p>
        </p:txBody>
      </p:sp>
      <p:sp>
        <p:nvSpPr>
          <p:cNvPr id="19711" name="Rectangle 255"/>
          <p:cNvSpPr>
            <a:spLocks noChangeArrowheads="1"/>
          </p:cNvSpPr>
          <p:nvPr/>
        </p:nvSpPr>
        <p:spPr bwMode="auto">
          <a:xfrm>
            <a:off x="3829050" y="4953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80</a:t>
            </a:r>
          </a:p>
        </p:txBody>
      </p:sp>
      <p:sp>
        <p:nvSpPr>
          <p:cNvPr id="19712" name="Rectangle 256"/>
          <p:cNvSpPr>
            <a:spLocks noChangeArrowheads="1"/>
          </p:cNvSpPr>
          <p:nvPr/>
        </p:nvSpPr>
        <p:spPr bwMode="auto">
          <a:xfrm>
            <a:off x="3829050" y="51054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80</a:t>
            </a:r>
          </a:p>
        </p:txBody>
      </p:sp>
      <p:sp>
        <p:nvSpPr>
          <p:cNvPr id="19713" name="Oval 257"/>
          <p:cNvSpPr>
            <a:spLocks noChangeArrowheads="1"/>
          </p:cNvSpPr>
          <p:nvPr/>
        </p:nvSpPr>
        <p:spPr bwMode="auto">
          <a:xfrm>
            <a:off x="3835400" y="54102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14</a:t>
            </a:r>
          </a:p>
        </p:txBody>
      </p:sp>
      <p:sp>
        <p:nvSpPr>
          <p:cNvPr id="19714" name="Text Box 258"/>
          <p:cNvSpPr txBox="1">
            <a:spLocks noChangeArrowheads="1"/>
          </p:cNvSpPr>
          <p:nvPr/>
        </p:nvSpPr>
        <p:spPr bwMode="auto">
          <a:xfrm>
            <a:off x="3498850" y="5000625"/>
            <a:ext cx="46831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新居</a:t>
            </a:r>
          </a:p>
          <a:p>
            <a:r>
              <a:rPr lang="ja-JP" altLang="en-US" sz="800"/>
              <a:t>決定</a:t>
            </a:r>
          </a:p>
          <a:p>
            <a:r>
              <a:rPr lang="ja-JP" altLang="en-US" sz="800"/>
              <a:t>手続き</a:t>
            </a:r>
          </a:p>
        </p:txBody>
      </p:sp>
      <p:sp>
        <p:nvSpPr>
          <p:cNvPr id="19715" name="Rectangle 259"/>
          <p:cNvSpPr>
            <a:spLocks noChangeArrowheads="1"/>
          </p:cNvSpPr>
          <p:nvPr/>
        </p:nvSpPr>
        <p:spPr bwMode="auto">
          <a:xfrm>
            <a:off x="4343400" y="49530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92</a:t>
            </a:r>
          </a:p>
        </p:txBody>
      </p:sp>
      <p:sp>
        <p:nvSpPr>
          <p:cNvPr id="19716" name="Rectangle 260"/>
          <p:cNvSpPr>
            <a:spLocks noChangeArrowheads="1"/>
          </p:cNvSpPr>
          <p:nvPr/>
        </p:nvSpPr>
        <p:spPr bwMode="auto">
          <a:xfrm>
            <a:off x="4343400" y="5105400"/>
            <a:ext cx="1524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92</a:t>
            </a:r>
          </a:p>
        </p:txBody>
      </p:sp>
      <p:sp>
        <p:nvSpPr>
          <p:cNvPr id="19718" name="Text Box 262"/>
          <p:cNvSpPr txBox="1">
            <a:spLocks noChangeArrowheads="1"/>
          </p:cNvSpPr>
          <p:nvPr/>
        </p:nvSpPr>
        <p:spPr bwMode="auto">
          <a:xfrm>
            <a:off x="3930650" y="5000625"/>
            <a:ext cx="4889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生活</a:t>
            </a:r>
          </a:p>
          <a:p>
            <a:r>
              <a:rPr lang="ja-JP" altLang="en-US" sz="800"/>
              <a:t>必需品</a:t>
            </a:r>
          </a:p>
          <a:p>
            <a:r>
              <a:rPr lang="ja-JP" altLang="en-US" sz="800"/>
              <a:t>の検討</a:t>
            </a:r>
          </a:p>
        </p:txBody>
      </p:sp>
      <p:sp>
        <p:nvSpPr>
          <p:cNvPr id="19721" name="Oval 265"/>
          <p:cNvSpPr>
            <a:spLocks noChangeArrowheads="1"/>
          </p:cNvSpPr>
          <p:nvPr/>
        </p:nvSpPr>
        <p:spPr bwMode="auto">
          <a:xfrm>
            <a:off x="4927600" y="5408613"/>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16</a:t>
            </a:r>
          </a:p>
        </p:txBody>
      </p:sp>
      <p:sp>
        <p:nvSpPr>
          <p:cNvPr id="19722" name="Text Box 266"/>
          <p:cNvSpPr txBox="1">
            <a:spLocks noChangeArrowheads="1"/>
          </p:cNvSpPr>
          <p:nvPr/>
        </p:nvSpPr>
        <p:spPr bwMode="auto">
          <a:xfrm>
            <a:off x="4438650" y="5000625"/>
            <a:ext cx="4889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生活</a:t>
            </a:r>
          </a:p>
          <a:p>
            <a:r>
              <a:rPr lang="ja-JP" altLang="en-US" sz="800"/>
              <a:t>必需</a:t>
            </a:r>
          </a:p>
          <a:p>
            <a:r>
              <a:rPr lang="ja-JP" altLang="en-US" sz="800"/>
              <a:t>品購入</a:t>
            </a:r>
          </a:p>
        </p:txBody>
      </p:sp>
      <p:sp>
        <p:nvSpPr>
          <p:cNvPr id="19725" name="Oval 269"/>
          <p:cNvSpPr>
            <a:spLocks noChangeArrowheads="1"/>
          </p:cNvSpPr>
          <p:nvPr/>
        </p:nvSpPr>
        <p:spPr bwMode="auto">
          <a:xfrm>
            <a:off x="5334000" y="48768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17</a:t>
            </a:r>
          </a:p>
        </p:txBody>
      </p:sp>
      <p:sp>
        <p:nvSpPr>
          <p:cNvPr id="19726" name="Rectangle 270"/>
          <p:cNvSpPr>
            <a:spLocks noChangeArrowheads="1"/>
          </p:cNvSpPr>
          <p:nvPr/>
        </p:nvSpPr>
        <p:spPr bwMode="auto">
          <a:xfrm>
            <a:off x="5289550" y="44958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110</a:t>
            </a:r>
          </a:p>
        </p:txBody>
      </p:sp>
      <p:sp>
        <p:nvSpPr>
          <p:cNvPr id="19727" name="Rectangle 271"/>
          <p:cNvSpPr>
            <a:spLocks noChangeArrowheads="1"/>
          </p:cNvSpPr>
          <p:nvPr/>
        </p:nvSpPr>
        <p:spPr bwMode="auto">
          <a:xfrm>
            <a:off x="5289550" y="46482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144</a:t>
            </a:r>
          </a:p>
        </p:txBody>
      </p:sp>
      <p:sp>
        <p:nvSpPr>
          <p:cNvPr id="19728" name="Rectangle 272"/>
          <p:cNvSpPr>
            <a:spLocks noChangeArrowheads="1"/>
          </p:cNvSpPr>
          <p:nvPr/>
        </p:nvSpPr>
        <p:spPr bwMode="auto">
          <a:xfrm>
            <a:off x="4768850" y="49530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137</a:t>
            </a:r>
          </a:p>
        </p:txBody>
      </p:sp>
      <p:sp>
        <p:nvSpPr>
          <p:cNvPr id="19729" name="Rectangle 273"/>
          <p:cNvSpPr>
            <a:spLocks noChangeArrowheads="1"/>
          </p:cNvSpPr>
          <p:nvPr/>
        </p:nvSpPr>
        <p:spPr bwMode="auto">
          <a:xfrm>
            <a:off x="4768850" y="5105400"/>
            <a:ext cx="190500" cy="152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137</a:t>
            </a:r>
          </a:p>
        </p:txBody>
      </p:sp>
      <p:sp>
        <p:nvSpPr>
          <p:cNvPr id="19730" name="Line 274"/>
          <p:cNvSpPr>
            <a:spLocks noChangeShapeType="1"/>
          </p:cNvSpPr>
          <p:nvPr/>
        </p:nvSpPr>
        <p:spPr bwMode="auto">
          <a:xfrm>
            <a:off x="3041650" y="4343400"/>
            <a:ext cx="635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31" name="Arc 275"/>
          <p:cNvSpPr>
            <a:spLocks/>
          </p:cNvSpPr>
          <p:nvPr/>
        </p:nvSpPr>
        <p:spPr bwMode="auto">
          <a:xfrm rot="16200000" flipH="1">
            <a:off x="3048000" y="541020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732" name="Line 276"/>
          <p:cNvSpPr>
            <a:spLocks noChangeShapeType="1"/>
          </p:cNvSpPr>
          <p:nvPr/>
        </p:nvSpPr>
        <p:spPr bwMode="auto">
          <a:xfrm>
            <a:off x="3124200" y="5486400"/>
            <a:ext cx="292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33" name="Line 277"/>
          <p:cNvSpPr>
            <a:spLocks noChangeShapeType="1"/>
          </p:cNvSpPr>
          <p:nvPr/>
        </p:nvSpPr>
        <p:spPr bwMode="auto">
          <a:xfrm>
            <a:off x="3530600" y="5486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09" name="Oval 253"/>
          <p:cNvSpPr>
            <a:spLocks noChangeArrowheads="1"/>
          </p:cNvSpPr>
          <p:nvPr/>
        </p:nvSpPr>
        <p:spPr bwMode="auto">
          <a:xfrm>
            <a:off x="3409950" y="5408613"/>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13</a:t>
            </a:r>
          </a:p>
        </p:txBody>
      </p:sp>
      <p:sp>
        <p:nvSpPr>
          <p:cNvPr id="19734" name="Line 278"/>
          <p:cNvSpPr>
            <a:spLocks noChangeShapeType="1"/>
          </p:cNvSpPr>
          <p:nvPr/>
        </p:nvSpPr>
        <p:spPr bwMode="auto">
          <a:xfrm>
            <a:off x="3994150" y="5486400"/>
            <a:ext cx="355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35" name="Line 279"/>
          <p:cNvSpPr>
            <a:spLocks noChangeShapeType="1"/>
          </p:cNvSpPr>
          <p:nvPr/>
        </p:nvSpPr>
        <p:spPr bwMode="auto">
          <a:xfrm>
            <a:off x="4483100" y="5486400"/>
            <a:ext cx="4445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17" name="Oval 261"/>
          <p:cNvSpPr>
            <a:spLocks noChangeArrowheads="1"/>
          </p:cNvSpPr>
          <p:nvPr/>
        </p:nvSpPr>
        <p:spPr bwMode="auto">
          <a:xfrm>
            <a:off x="4349750" y="54102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15</a:t>
            </a:r>
          </a:p>
        </p:txBody>
      </p:sp>
      <p:sp>
        <p:nvSpPr>
          <p:cNvPr id="19736" name="Line 280"/>
          <p:cNvSpPr>
            <a:spLocks noChangeShapeType="1"/>
          </p:cNvSpPr>
          <p:nvPr/>
        </p:nvSpPr>
        <p:spPr bwMode="auto">
          <a:xfrm flipV="1">
            <a:off x="5003800" y="5029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37" name="Line 281"/>
          <p:cNvSpPr>
            <a:spLocks noChangeShapeType="1"/>
          </p:cNvSpPr>
          <p:nvPr/>
        </p:nvSpPr>
        <p:spPr bwMode="auto">
          <a:xfrm>
            <a:off x="5060950" y="4953000"/>
            <a:ext cx="2730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38" name="Arc 282"/>
          <p:cNvSpPr>
            <a:spLocks/>
          </p:cNvSpPr>
          <p:nvPr/>
        </p:nvSpPr>
        <p:spPr bwMode="auto">
          <a:xfrm rot="5400000" flipH="1" flipV="1">
            <a:off x="5003800" y="495300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739" name="Line 283"/>
          <p:cNvSpPr>
            <a:spLocks noChangeShapeType="1"/>
          </p:cNvSpPr>
          <p:nvPr/>
        </p:nvSpPr>
        <p:spPr bwMode="auto">
          <a:xfrm>
            <a:off x="5080000" y="5486400"/>
            <a:ext cx="55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40" name="Line 284"/>
          <p:cNvSpPr>
            <a:spLocks noChangeShapeType="1"/>
          </p:cNvSpPr>
          <p:nvPr/>
        </p:nvSpPr>
        <p:spPr bwMode="auto">
          <a:xfrm>
            <a:off x="5715000" y="4343400"/>
            <a:ext cx="0" cy="10668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41" name="Arc 285"/>
          <p:cNvSpPr>
            <a:spLocks/>
          </p:cNvSpPr>
          <p:nvPr/>
        </p:nvSpPr>
        <p:spPr bwMode="auto">
          <a:xfrm rot="5400000">
            <a:off x="5638800" y="5410200"/>
            <a:ext cx="762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742" name="Line 286"/>
          <p:cNvSpPr>
            <a:spLocks noChangeShapeType="1"/>
          </p:cNvSpPr>
          <p:nvPr/>
        </p:nvSpPr>
        <p:spPr bwMode="auto">
          <a:xfrm>
            <a:off x="5486400" y="4953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43" name="Text Box 287"/>
          <p:cNvSpPr txBox="1">
            <a:spLocks noChangeArrowheads="1"/>
          </p:cNvSpPr>
          <p:nvPr/>
        </p:nvSpPr>
        <p:spPr bwMode="auto">
          <a:xfrm>
            <a:off x="4679950" y="4616450"/>
            <a:ext cx="692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新婚旅行</a:t>
            </a:r>
          </a:p>
          <a:p>
            <a:r>
              <a:rPr lang="ja-JP" altLang="en-US" sz="800"/>
              <a:t>必需品準備</a:t>
            </a:r>
          </a:p>
        </p:txBody>
      </p:sp>
      <p:sp>
        <p:nvSpPr>
          <p:cNvPr id="19744" name="Text Box 288"/>
          <p:cNvSpPr txBox="1">
            <a:spLocks noChangeArrowheads="1"/>
          </p:cNvSpPr>
          <p:nvPr/>
        </p:nvSpPr>
        <p:spPr bwMode="auto">
          <a:xfrm>
            <a:off x="5410200" y="4464050"/>
            <a:ext cx="3873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携帯</a:t>
            </a:r>
          </a:p>
          <a:p>
            <a:r>
              <a:rPr lang="ja-JP" altLang="en-US" sz="800"/>
              <a:t>品ま</a:t>
            </a:r>
          </a:p>
          <a:p>
            <a:r>
              <a:rPr lang="ja-JP" altLang="en-US" sz="800"/>
              <a:t>とめ</a:t>
            </a:r>
          </a:p>
        </p:txBody>
      </p:sp>
      <p:sp>
        <p:nvSpPr>
          <p:cNvPr id="19745" name="Text Box 289"/>
          <p:cNvSpPr txBox="1">
            <a:spLocks noChangeArrowheads="1"/>
          </p:cNvSpPr>
          <p:nvPr/>
        </p:nvSpPr>
        <p:spPr bwMode="auto">
          <a:xfrm>
            <a:off x="5008563" y="5149850"/>
            <a:ext cx="782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t>新居の</a:t>
            </a:r>
          </a:p>
          <a:p>
            <a:r>
              <a:rPr lang="ja-JP" altLang="en-US" sz="800"/>
              <a:t>レイアウト整理</a:t>
            </a:r>
          </a:p>
        </p:txBody>
      </p:sp>
      <p:sp>
        <p:nvSpPr>
          <p:cNvPr id="19746" name="Text Box 290"/>
          <p:cNvSpPr txBox="1">
            <a:spLocks noChangeArrowheads="1"/>
          </p:cNvSpPr>
          <p:nvPr/>
        </p:nvSpPr>
        <p:spPr bwMode="auto">
          <a:xfrm>
            <a:off x="3067050" y="5468938"/>
            <a:ext cx="285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30</a:t>
            </a:r>
          </a:p>
        </p:txBody>
      </p:sp>
      <p:sp>
        <p:nvSpPr>
          <p:cNvPr id="19747" name="Text Box 291"/>
          <p:cNvSpPr txBox="1">
            <a:spLocks noChangeArrowheads="1"/>
          </p:cNvSpPr>
          <p:nvPr/>
        </p:nvSpPr>
        <p:spPr bwMode="auto">
          <a:xfrm>
            <a:off x="3524250" y="54673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14</a:t>
            </a:r>
          </a:p>
        </p:txBody>
      </p:sp>
      <p:sp>
        <p:nvSpPr>
          <p:cNvPr id="19748" name="Text Box 292"/>
          <p:cNvSpPr txBox="1">
            <a:spLocks noChangeArrowheads="1"/>
          </p:cNvSpPr>
          <p:nvPr/>
        </p:nvSpPr>
        <p:spPr bwMode="auto">
          <a:xfrm>
            <a:off x="3981450" y="54673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12</a:t>
            </a:r>
          </a:p>
        </p:txBody>
      </p:sp>
      <p:sp>
        <p:nvSpPr>
          <p:cNvPr id="19749" name="Text Box 293"/>
          <p:cNvSpPr txBox="1">
            <a:spLocks noChangeArrowheads="1"/>
          </p:cNvSpPr>
          <p:nvPr/>
        </p:nvSpPr>
        <p:spPr bwMode="auto">
          <a:xfrm>
            <a:off x="4514850" y="54673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45</a:t>
            </a:r>
          </a:p>
        </p:txBody>
      </p:sp>
      <p:sp>
        <p:nvSpPr>
          <p:cNvPr id="19750" name="Text Box 294"/>
          <p:cNvSpPr txBox="1">
            <a:spLocks noChangeArrowheads="1"/>
          </p:cNvSpPr>
          <p:nvPr/>
        </p:nvSpPr>
        <p:spPr bwMode="auto">
          <a:xfrm>
            <a:off x="5200650" y="5467350"/>
            <a:ext cx="28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14</a:t>
            </a:r>
          </a:p>
        </p:txBody>
      </p:sp>
      <p:sp>
        <p:nvSpPr>
          <p:cNvPr id="19751" name="Text Box 295"/>
          <p:cNvSpPr txBox="1">
            <a:spLocks noChangeArrowheads="1"/>
          </p:cNvSpPr>
          <p:nvPr/>
        </p:nvSpPr>
        <p:spPr bwMode="auto">
          <a:xfrm>
            <a:off x="5022850" y="49276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7</a:t>
            </a:r>
          </a:p>
        </p:txBody>
      </p:sp>
      <p:sp>
        <p:nvSpPr>
          <p:cNvPr id="19752" name="Text Box 296"/>
          <p:cNvSpPr txBox="1">
            <a:spLocks noChangeArrowheads="1"/>
          </p:cNvSpPr>
          <p:nvPr/>
        </p:nvSpPr>
        <p:spPr bwMode="auto">
          <a:xfrm>
            <a:off x="5480050" y="49276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5</a:t>
            </a:r>
          </a:p>
        </p:txBody>
      </p:sp>
      <p:sp>
        <p:nvSpPr>
          <p:cNvPr id="19753" name="Text Box 297"/>
          <p:cNvSpPr txBox="1">
            <a:spLocks noChangeArrowheads="1"/>
          </p:cNvSpPr>
          <p:nvPr/>
        </p:nvSpPr>
        <p:spPr bwMode="auto">
          <a:xfrm>
            <a:off x="1524000" y="5703888"/>
            <a:ext cx="3468688"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b="1" u="sng"/>
              <a:t>「太郎のプロポーズから結婚式・新婚旅行」までのアロー・ダイヤグラム</a:t>
            </a:r>
          </a:p>
        </p:txBody>
      </p:sp>
      <p:sp>
        <p:nvSpPr>
          <p:cNvPr id="19754" name="Text Box 298"/>
          <p:cNvSpPr txBox="1">
            <a:spLocks noChangeArrowheads="1"/>
          </p:cNvSpPr>
          <p:nvPr/>
        </p:nvSpPr>
        <p:spPr bwMode="auto">
          <a:xfrm>
            <a:off x="609600" y="5994400"/>
            <a:ext cx="2336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アロー・ダイヤグラムの図示記号と名称</a:t>
            </a:r>
          </a:p>
        </p:txBody>
      </p:sp>
      <p:sp>
        <p:nvSpPr>
          <p:cNvPr id="19756" name="Text Box 300"/>
          <p:cNvSpPr txBox="1">
            <a:spLocks noChangeArrowheads="1"/>
          </p:cNvSpPr>
          <p:nvPr/>
        </p:nvSpPr>
        <p:spPr bwMode="auto">
          <a:xfrm>
            <a:off x="822325" y="6172200"/>
            <a:ext cx="310991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a:t>・結合点　：　作業の始点と終点で、他の作業との結合点となる</a:t>
            </a:r>
          </a:p>
        </p:txBody>
      </p:sp>
      <p:sp>
        <p:nvSpPr>
          <p:cNvPr id="19757" name="Text Box 301"/>
          <p:cNvSpPr txBox="1">
            <a:spLocks noChangeArrowheads="1"/>
          </p:cNvSpPr>
          <p:nvPr/>
        </p:nvSpPr>
        <p:spPr bwMode="auto">
          <a:xfrm>
            <a:off x="819150" y="6375400"/>
            <a:ext cx="18637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a:t>・作    業　：　時間を必要とする要素</a:t>
            </a:r>
          </a:p>
        </p:txBody>
      </p:sp>
      <p:sp>
        <p:nvSpPr>
          <p:cNvPr id="19759" name="Oval 303"/>
          <p:cNvSpPr>
            <a:spLocks noChangeArrowheads="1"/>
          </p:cNvSpPr>
          <p:nvPr/>
        </p:nvSpPr>
        <p:spPr bwMode="auto">
          <a:xfrm>
            <a:off x="1263650" y="67564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3</a:t>
            </a:r>
          </a:p>
        </p:txBody>
      </p:sp>
      <p:sp>
        <p:nvSpPr>
          <p:cNvPr id="19761" name="Oval 305"/>
          <p:cNvSpPr>
            <a:spLocks noChangeArrowheads="1"/>
          </p:cNvSpPr>
          <p:nvPr/>
        </p:nvSpPr>
        <p:spPr bwMode="auto">
          <a:xfrm>
            <a:off x="1263650" y="7239000"/>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2</a:t>
            </a:r>
          </a:p>
        </p:txBody>
      </p:sp>
      <p:sp>
        <p:nvSpPr>
          <p:cNvPr id="19762" name="Line 306"/>
          <p:cNvSpPr>
            <a:spLocks noChangeShapeType="1"/>
          </p:cNvSpPr>
          <p:nvPr/>
        </p:nvSpPr>
        <p:spPr bwMode="auto">
          <a:xfrm>
            <a:off x="609600" y="629285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3" name="Line 307"/>
          <p:cNvSpPr>
            <a:spLocks noChangeShapeType="1"/>
          </p:cNvSpPr>
          <p:nvPr/>
        </p:nvSpPr>
        <p:spPr bwMode="auto">
          <a:xfrm>
            <a:off x="609600" y="6292850"/>
            <a:ext cx="0" cy="4572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4" name="Line 308"/>
          <p:cNvSpPr>
            <a:spLocks noChangeShapeType="1"/>
          </p:cNvSpPr>
          <p:nvPr/>
        </p:nvSpPr>
        <p:spPr bwMode="auto">
          <a:xfrm>
            <a:off x="660400" y="68326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0" name="Oval 304"/>
          <p:cNvSpPr>
            <a:spLocks noChangeArrowheads="1"/>
          </p:cNvSpPr>
          <p:nvPr/>
        </p:nvSpPr>
        <p:spPr bwMode="auto">
          <a:xfrm>
            <a:off x="533400" y="6754813"/>
            <a:ext cx="152400" cy="152400"/>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800">
                <a:latin typeface="ＭＳ Ｐゴシック" pitchFamily="50" charset="-128"/>
                <a:ea typeface="ＭＳ Ｐゴシック" pitchFamily="50" charset="-128"/>
              </a:rPr>
              <a:t>1</a:t>
            </a:r>
          </a:p>
        </p:txBody>
      </p:sp>
      <p:sp>
        <p:nvSpPr>
          <p:cNvPr id="19765" name="Line 309"/>
          <p:cNvSpPr>
            <a:spLocks noChangeShapeType="1"/>
          </p:cNvSpPr>
          <p:nvPr/>
        </p:nvSpPr>
        <p:spPr bwMode="auto">
          <a:xfrm>
            <a:off x="762000" y="64770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6" name="Line 310"/>
          <p:cNvSpPr>
            <a:spLocks noChangeShapeType="1"/>
          </p:cNvSpPr>
          <p:nvPr/>
        </p:nvSpPr>
        <p:spPr bwMode="auto">
          <a:xfrm>
            <a:off x="762000" y="6477000"/>
            <a:ext cx="0" cy="34925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7" name="Line 311"/>
          <p:cNvSpPr>
            <a:spLocks noChangeShapeType="1"/>
          </p:cNvSpPr>
          <p:nvPr/>
        </p:nvSpPr>
        <p:spPr bwMode="auto">
          <a:xfrm>
            <a:off x="609600" y="6908800"/>
            <a:ext cx="0" cy="6350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68" name="Text Box 312"/>
          <p:cNvSpPr txBox="1">
            <a:spLocks noChangeArrowheads="1"/>
          </p:cNvSpPr>
          <p:nvPr/>
        </p:nvSpPr>
        <p:spPr bwMode="auto">
          <a:xfrm>
            <a:off x="819150" y="7429500"/>
            <a:ext cx="49752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a:t>・結合点番号　：　結合点の中に記入した数字で、各作業及び各作業の順序関係を表わすのに用いる</a:t>
            </a:r>
          </a:p>
        </p:txBody>
      </p:sp>
      <p:sp>
        <p:nvSpPr>
          <p:cNvPr id="19769" name="Line 313"/>
          <p:cNvSpPr>
            <a:spLocks noChangeShapeType="1"/>
          </p:cNvSpPr>
          <p:nvPr/>
        </p:nvSpPr>
        <p:spPr bwMode="auto">
          <a:xfrm>
            <a:off x="609600" y="755015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70" name="Line 314"/>
          <p:cNvSpPr>
            <a:spLocks noChangeShapeType="1"/>
          </p:cNvSpPr>
          <p:nvPr/>
        </p:nvSpPr>
        <p:spPr bwMode="auto">
          <a:xfrm>
            <a:off x="1333500" y="6921500"/>
            <a:ext cx="0" cy="317500"/>
          </a:xfrm>
          <a:prstGeom prst="line">
            <a:avLst/>
          </a:prstGeom>
          <a:noFill/>
          <a:ln w="9525">
            <a:solidFill>
              <a:schemeClr val="tx1"/>
            </a:solidFill>
            <a:prstDash val="sysDot"/>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71" name="Text Box 315"/>
          <p:cNvSpPr txBox="1">
            <a:spLocks noChangeArrowheads="1"/>
          </p:cNvSpPr>
          <p:nvPr/>
        </p:nvSpPr>
        <p:spPr bwMode="auto">
          <a:xfrm>
            <a:off x="1470025" y="6926263"/>
            <a:ext cx="3433763"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900"/>
              <a:t>・ダミー　：　作業の相互関係を表示するだけで、時間を要しない要素</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（１７／２１）</a:t>
            </a:r>
          </a:p>
        </p:txBody>
      </p:sp>
      <p:sp>
        <p:nvSpPr>
          <p:cNvPr id="22531" name="Rectangle 1027"/>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2" name="Line 1028"/>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2533" name="Group 1029"/>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51" name="Rectangle 1047"/>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22552" name="Text Box 1048"/>
          <p:cNvSpPr txBox="1">
            <a:spLocks noChangeArrowheads="1"/>
          </p:cNvSpPr>
          <p:nvPr/>
        </p:nvSpPr>
        <p:spPr bwMode="auto">
          <a:xfrm>
            <a:off x="1219200" y="239713"/>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マトリックス・データ解析法</a:t>
            </a:r>
          </a:p>
        </p:txBody>
      </p:sp>
      <p:sp>
        <p:nvSpPr>
          <p:cNvPr id="22553" name="Rectangle 1049"/>
          <p:cNvSpPr>
            <a:spLocks noChangeArrowheads="1"/>
          </p:cNvSpPr>
          <p:nvPr/>
        </p:nvSpPr>
        <p:spPr bwMode="auto">
          <a:xfrm>
            <a:off x="381000" y="685800"/>
            <a:ext cx="914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項　目</a:t>
            </a:r>
          </a:p>
        </p:txBody>
      </p:sp>
      <p:sp>
        <p:nvSpPr>
          <p:cNvPr id="22554" name="Rectangle 1050"/>
          <p:cNvSpPr>
            <a:spLocks noChangeArrowheads="1"/>
          </p:cNvSpPr>
          <p:nvPr/>
        </p:nvSpPr>
        <p:spPr bwMode="auto">
          <a:xfrm>
            <a:off x="1295400" y="685800"/>
            <a:ext cx="5257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22555" name="Rectangle 1051"/>
          <p:cNvSpPr>
            <a:spLocks noChangeArrowheads="1"/>
          </p:cNvSpPr>
          <p:nvPr/>
        </p:nvSpPr>
        <p:spPr bwMode="auto">
          <a:xfrm>
            <a:off x="381000" y="1066800"/>
            <a:ext cx="9144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マトリックス・</a:t>
            </a:r>
          </a:p>
          <a:p>
            <a:pPr algn="ctr"/>
            <a:r>
              <a:rPr lang="ja-JP" altLang="en-US"/>
              <a:t>データ解析法</a:t>
            </a:r>
          </a:p>
          <a:p>
            <a:pPr algn="ctr"/>
            <a:r>
              <a:rPr lang="ja-JP" altLang="en-US"/>
              <a:t>とは</a:t>
            </a:r>
          </a:p>
        </p:txBody>
      </p:sp>
      <p:sp>
        <p:nvSpPr>
          <p:cNvPr id="22556" name="Rectangle 1052"/>
          <p:cNvSpPr>
            <a:spLocks noChangeArrowheads="1"/>
          </p:cNvSpPr>
          <p:nvPr/>
        </p:nvSpPr>
        <p:spPr bwMode="auto">
          <a:xfrm>
            <a:off x="1295400" y="1066800"/>
            <a:ext cx="52578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ja-JP" altLang="en-US" sz="1000">
                <a:latin typeface="ＭＳ Ｐ明朝" pitchFamily="18" charset="-128"/>
                <a:ea typeface="ＭＳ Ｐ明朝" pitchFamily="18" charset="-128"/>
              </a:rPr>
              <a:t>マトリックス・データ解析法は、マトリックス枠内に与えられた多くの数値データを、コンピューター</a:t>
            </a:r>
          </a:p>
          <a:p>
            <a:r>
              <a:rPr lang="ja-JP" altLang="en-US" sz="1000">
                <a:latin typeface="ＭＳ Ｐ明朝" pitchFamily="18" charset="-128"/>
                <a:ea typeface="ＭＳ Ｐ明朝" pitchFamily="18" charset="-128"/>
              </a:rPr>
              <a:t>による解析に基づいて見通しよく整理し、いくつかの２次元平面上に表す手法です。</a:t>
            </a:r>
          </a:p>
        </p:txBody>
      </p:sp>
      <p:sp>
        <p:nvSpPr>
          <p:cNvPr id="22557" name="Rectangle 1053"/>
          <p:cNvSpPr>
            <a:spLocks noChangeArrowheads="1"/>
          </p:cNvSpPr>
          <p:nvPr/>
        </p:nvSpPr>
        <p:spPr bwMode="auto">
          <a:xfrm>
            <a:off x="381000" y="2133600"/>
            <a:ext cx="914400" cy="2743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22558" name="Rectangle 1054"/>
          <p:cNvSpPr>
            <a:spLocks noChangeArrowheads="1"/>
          </p:cNvSpPr>
          <p:nvPr/>
        </p:nvSpPr>
        <p:spPr bwMode="auto">
          <a:xfrm>
            <a:off x="1295400" y="2133600"/>
            <a:ext cx="5257800" cy="2743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22559" name="Rectangle 1055"/>
          <p:cNvSpPr>
            <a:spLocks noChangeArrowheads="1"/>
          </p:cNvSpPr>
          <p:nvPr/>
        </p:nvSpPr>
        <p:spPr bwMode="auto">
          <a:xfrm>
            <a:off x="381000" y="1676400"/>
            <a:ext cx="9144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22560" name="Rectangle 1056"/>
          <p:cNvSpPr>
            <a:spLocks noChangeArrowheads="1"/>
          </p:cNvSpPr>
          <p:nvPr/>
        </p:nvSpPr>
        <p:spPr bwMode="auto">
          <a:xfrm>
            <a:off x="1295400" y="1676400"/>
            <a:ext cx="52578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評価尺度を集約することができる。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サンプル間の差をはっきりすることが出来る。</a:t>
            </a:r>
          </a:p>
        </p:txBody>
      </p:sp>
      <p:sp>
        <p:nvSpPr>
          <p:cNvPr id="22561" name="Text Box 1057"/>
          <p:cNvSpPr txBox="1">
            <a:spLocks noChangeArrowheads="1"/>
          </p:cNvSpPr>
          <p:nvPr/>
        </p:nvSpPr>
        <p:spPr bwMode="auto">
          <a:xfrm>
            <a:off x="1289050" y="21463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＜手順１＞</a:t>
            </a:r>
            <a:endParaRPr lang="ja-JP" altLang="en-US">
              <a:ea typeface="ＭＳ Ｐゴシック" pitchFamily="50" charset="-128"/>
            </a:endParaRPr>
          </a:p>
        </p:txBody>
      </p:sp>
      <p:sp>
        <p:nvSpPr>
          <p:cNvPr id="22562" name="Text Box 1058"/>
          <p:cNvSpPr txBox="1">
            <a:spLocks noChangeArrowheads="1"/>
          </p:cNvSpPr>
          <p:nvPr/>
        </p:nvSpPr>
        <p:spPr bwMode="auto">
          <a:xfrm>
            <a:off x="1289050" y="23907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＜手順２＞</a:t>
            </a:r>
            <a:endParaRPr lang="ja-JP" altLang="en-US">
              <a:ea typeface="ＭＳ Ｐゴシック" pitchFamily="50" charset="-128"/>
            </a:endParaRPr>
          </a:p>
        </p:txBody>
      </p:sp>
      <p:sp>
        <p:nvSpPr>
          <p:cNvPr id="22563" name="Text Box 1059"/>
          <p:cNvSpPr txBox="1">
            <a:spLocks noChangeArrowheads="1"/>
          </p:cNvSpPr>
          <p:nvPr/>
        </p:nvSpPr>
        <p:spPr bwMode="auto">
          <a:xfrm>
            <a:off x="1289050" y="26193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＜手順３＞</a:t>
            </a:r>
            <a:endParaRPr lang="ja-JP" altLang="en-US">
              <a:ea typeface="ＭＳ Ｐゴシック" pitchFamily="50" charset="-128"/>
            </a:endParaRPr>
          </a:p>
        </p:txBody>
      </p:sp>
      <p:sp>
        <p:nvSpPr>
          <p:cNvPr id="22564" name="Text Box 1060"/>
          <p:cNvSpPr txBox="1">
            <a:spLocks noChangeArrowheads="1"/>
          </p:cNvSpPr>
          <p:nvPr/>
        </p:nvSpPr>
        <p:spPr bwMode="auto">
          <a:xfrm>
            <a:off x="1289050" y="28479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＜手順４＞</a:t>
            </a:r>
            <a:endParaRPr lang="ja-JP" altLang="en-US">
              <a:ea typeface="ＭＳ Ｐゴシック" pitchFamily="50" charset="-128"/>
            </a:endParaRPr>
          </a:p>
        </p:txBody>
      </p:sp>
      <p:sp>
        <p:nvSpPr>
          <p:cNvPr id="22565" name="Text Box 1061"/>
          <p:cNvSpPr txBox="1">
            <a:spLocks noChangeArrowheads="1"/>
          </p:cNvSpPr>
          <p:nvPr/>
        </p:nvSpPr>
        <p:spPr bwMode="auto">
          <a:xfrm>
            <a:off x="1289050" y="30765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＜手順５＞</a:t>
            </a:r>
            <a:endParaRPr lang="ja-JP" altLang="en-US">
              <a:ea typeface="ＭＳ Ｐゴシック" pitchFamily="50" charset="-128"/>
            </a:endParaRPr>
          </a:p>
        </p:txBody>
      </p:sp>
      <p:sp>
        <p:nvSpPr>
          <p:cNvPr id="22566" name="Text Box 1062"/>
          <p:cNvSpPr txBox="1">
            <a:spLocks noChangeArrowheads="1"/>
          </p:cNvSpPr>
          <p:nvPr/>
        </p:nvSpPr>
        <p:spPr bwMode="auto">
          <a:xfrm>
            <a:off x="1289050" y="37623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＜手順６＞</a:t>
            </a:r>
            <a:endParaRPr lang="ja-JP" altLang="en-US">
              <a:ea typeface="ＭＳ Ｐゴシック" pitchFamily="50" charset="-128"/>
            </a:endParaRPr>
          </a:p>
        </p:txBody>
      </p:sp>
      <p:sp>
        <p:nvSpPr>
          <p:cNvPr id="22567" name="Text Box 1063"/>
          <p:cNvSpPr txBox="1">
            <a:spLocks noChangeArrowheads="1"/>
          </p:cNvSpPr>
          <p:nvPr/>
        </p:nvSpPr>
        <p:spPr bwMode="auto">
          <a:xfrm>
            <a:off x="1289050" y="41148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＜手順７＞</a:t>
            </a:r>
            <a:endParaRPr lang="ja-JP" altLang="en-US">
              <a:ea typeface="ＭＳ Ｐゴシック" pitchFamily="50" charset="-128"/>
            </a:endParaRPr>
          </a:p>
        </p:txBody>
      </p:sp>
      <p:sp>
        <p:nvSpPr>
          <p:cNvPr id="22568" name="Text Box 1064"/>
          <p:cNvSpPr txBox="1">
            <a:spLocks noChangeArrowheads="1"/>
          </p:cNvSpPr>
          <p:nvPr/>
        </p:nvSpPr>
        <p:spPr bwMode="auto">
          <a:xfrm>
            <a:off x="1289050" y="43592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＜手順８＞</a:t>
            </a:r>
            <a:endParaRPr lang="ja-JP" altLang="en-US">
              <a:ea typeface="ＭＳ Ｐゴシック" pitchFamily="50" charset="-128"/>
            </a:endParaRPr>
          </a:p>
        </p:txBody>
      </p:sp>
      <p:sp>
        <p:nvSpPr>
          <p:cNvPr id="22570" name="Text Box 1066"/>
          <p:cNvSpPr txBox="1">
            <a:spLocks noChangeArrowheads="1"/>
          </p:cNvSpPr>
          <p:nvPr/>
        </p:nvSpPr>
        <p:spPr bwMode="auto">
          <a:xfrm>
            <a:off x="2057400" y="2146300"/>
            <a:ext cx="1895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データをマトリックスに整理する。</a:t>
            </a:r>
          </a:p>
        </p:txBody>
      </p:sp>
      <p:sp>
        <p:nvSpPr>
          <p:cNvPr id="22577" name="Text Box 1073"/>
          <p:cNvSpPr txBox="1">
            <a:spLocks noChangeArrowheads="1"/>
          </p:cNvSpPr>
          <p:nvPr/>
        </p:nvSpPr>
        <p:spPr bwMode="auto">
          <a:xfrm>
            <a:off x="1289050" y="458152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＜手順９＞</a:t>
            </a:r>
            <a:endParaRPr lang="ja-JP" altLang="en-US">
              <a:ea typeface="ＭＳ Ｐゴシック" pitchFamily="50" charset="-128"/>
            </a:endParaRPr>
          </a:p>
        </p:txBody>
      </p:sp>
      <p:sp>
        <p:nvSpPr>
          <p:cNvPr id="22578" name="Text Box 1074"/>
          <p:cNvSpPr txBox="1">
            <a:spLocks noChangeArrowheads="1"/>
          </p:cNvSpPr>
          <p:nvPr/>
        </p:nvSpPr>
        <p:spPr bwMode="auto">
          <a:xfrm>
            <a:off x="2057400" y="4572000"/>
            <a:ext cx="1111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結果を考察する。</a:t>
            </a:r>
          </a:p>
        </p:txBody>
      </p:sp>
      <p:sp>
        <p:nvSpPr>
          <p:cNvPr id="22579" name="Text Box 1075"/>
          <p:cNvSpPr txBox="1">
            <a:spLocks noChangeArrowheads="1"/>
          </p:cNvSpPr>
          <p:nvPr/>
        </p:nvSpPr>
        <p:spPr bwMode="auto">
          <a:xfrm>
            <a:off x="2057400" y="2374900"/>
            <a:ext cx="1835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平均値と標準偏差を計算する。</a:t>
            </a:r>
          </a:p>
        </p:txBody>
      </p:sp>
      <p:sp>
        <p:nvSpPr>
          <p:cNvPr id="22580" name="Text Box 1076"/>
          <p:cNvSpPr txBox="1">
            <a:spLocks noChangeArrowheads="1"/>
          </p:cNvSpPr>
          <p:nvPr/>
        </p:nvSpPr>
        <p:spPr bwMode="auto">
          <a:xfrm>
            <a:off x="2057400" y="2603500"/>
            <a:ext cx="1338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データを基準化する。</a:t>
            </a:r>
          </a:p>
        </p:txBody>
      </p:sp>
      <p:sp>
        <p:nvSpPr>
          <p:cNvPr id="22581" name="Text Box 1077"/>
          <p:cNvSpPr txBox="1">
            <a:spLocks noChangeArrowheads="1"/>
          </p:cNvSpPr>
          <p:nvPr/>
        </p:nvSpPr>
        <p:spPr bwMode="auto">
          <a:xfrm>
            <a:off x="2057400" y="2832100"/>
            <a:ext cx="1365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相関係数を計算する。</a:t>
            </a:r>
          </a:p>
        </p:txBody>
      </p:sp>
      <p:sp>
        <p:nvSpPr>
          <p:cNvPr id="22582" name="Text Box 1078"/>
          <p:cNvSpPr txBox="1">
            <a:spLocks noChangeArrowheads="1"/>
          </p:cNvSpPr>
          <p:nvPr/>
        </p:nvSpPr>
        <p:spPr bwMode="auto">
          <a:xfrm>
            <a:off x="2057400" y="3124200"/>
            <a:ext cx="44624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固有値、固有ベクトルを計算する。</a:t>
            </a:r>
          </a:p>
          <a:p>
            <a:r>
              <a:rPr lang="ja-JP" altLang="en-US"/>
              <a:t>固有値：新しい評価尺度それぞれ（主成分）が、全体の情報量（ばらつきの大きさ）</a:t>
            </a:r>
          </a:p>
          <a:p>
            <a:r>
              <a:rPr lang="ja-JP" altLang="en-US"/>
              <a:t>　　　　　の何パーセントを占めているかを表します。</a:t>
            </a:r>
          </a:p>
          <a:p>
            <a:r>
              <a:rPr lang="ja-JP" altLang="en-US"/>
              <a:t>固有ベクトル：各主成分ごとの評価尺度の重みを表します。</a:t>
            </a:r>
          </a:p>
        </p:txBody>
      </p:sp>
      <p:sp>
        <p:nvSpPr>
          <p:cNvPr id="22583" name="Text Box 1079"/>
          <p:cNvSpPr txBox="1">
            <a:spLocks noChangeArrowheads="1"/>
          </p:cNvSpPr>
          <p:nvPr/>
        </p:nvSpPr>
        <p:spPr bwMode="auto">
          <a:xfrm>
            <a:off x="2057400" y="3746500"/>
            <a:ext cx="33543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因子負荷量を計算する。</a:t>
            </a:r>
          </a:p>
          <a:p>
            <a:r>
              <a:rPr lang="ja-JP" altLang="en-US"/>
              <a:t>因子負荷量：各主成分と評価尺度との相関係数を表します。</a:t>
            </a:r>
          </a:p>
        </p:txBody>
      </p:sp>
      <p:sp>
        <p:nvSpPr>
          <p:cNvPr id="22584" name="Text Box 1080"/>
          <p:cNvSpPr txBox="1">
            <a:spLocks noChangeArrowheads="1"/>
          </p:cNvSpPr>
          <p:nvPr/>
        </p:nvSpPr>
        <p:spPr bwMode="auto">
          <a:xfrm>
            <a:off x="2057400" y="4114800"/>
            <a:ext cx="1612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主成分得点の計算をする。</a:t>
            </a:r>
          </a:p>
        </p:txBody>
      </p:sp>
      <p:sp>
        <p:nvSpPr>
          <p:cNvPr id="22585" name="Text Box 1081"/>
          <p:cNvSpPr txBox="1">
            <a:spLocks noChangeArrowheads="1"/>
          </p:cNvSpPr>
          <p:nvPr/>
        </p:nvSpPr>
        <p:spPr bwMode="auto">
          <a:xfrm>
            <a:off x="2057400" y="4343400"/>
            <a:ext cx="2305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主成分得点の散布状態をグラフにする。</a:t>
            </a:r>
          </a:p>
        </p:txBody>
      </p:sp>
      <p:sp>
        <p:nvSpPr>
          <p:cNvPr id="22586" name="Rectangle 1082"/>
          <p:cNvSpPr>
            <a:spLocks noChangeArrowheads="1"/>
          </p:cNvSpPr>
          <p:nvPr/>
        </p:nvSpPr>
        <p:spPr bwMode="auto">
          <a:xfrm>
            <a:off x="381000" y="4876800"/>
            <a:ext cx="914400" cy="464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書　き　方</a:t>
            </a:r>
          </a:p>
          <a:p>
            <a:pPr algn="ctr"/>
            <a:r>
              <a:rPr lang="ja-JP" altLang="en-US"/>
              <a:t>（図の表し方）</a:t>
            </a:r>
          </a:p>
        </p:txBody>
      </p:sp>
      <p:sp>
        <p:nvSpPr>
          <p:cNvPr id="22588" name="Text Box 1084"/>
          <p:cNvSpPr txBox="1">
            <a:spLocks noChangeArrowheads="1"/>
          </p:cNvSpPr>
          <p:nvPr/>
        </p:nvSpPr>
        <p:spPr bwMode="auto">
          <a:xfrm>
            <a:off x="1279525" y="4876800"/>
            <a:ext cx="47482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１．マトリックス・データ解析法は、計算量の多さ、複雑さからコンピューターで計算する。</a:t>
            </a:r>
          </a:p>
          <a:p>
            <a:r>
              <a:rPr lang="ja-JP" altLang="en-US"/>
              <a:t>　　　（ＪＵＳＥ－ＭＡシリーズの解析用ソフトを使用する）</a:t>
            </a:r>
          </a:p>
          <a:p>
            <a:r>
              <a:rPr lang="ja-JP" altLang="en-US"/>
              <a:t>　　ある企業の協力企業を７つの評価尺度で分析した事例を参考として掲載する。</a:t>
            </a:r>
          </a:p>
          <a:p>
            <a:r>
              <a:rPr lang="ja-JP" altLang="en-US"/>
              <a:t>　　表１のようにデータをまとめます。５段階評価で５に近いほど良い評点とする。</a:t>
            </a:r>
          </a:p>
        </p:txBody>
      </p:sp>
      <p:sp>
        <p:nvSpPr>
          <p:cNvPr id="22589" name="Rectangle 1085"/>
          <p:cNvSpPr>
            <a:spLocks noChangeArrowheads="1"/>
          </p:cNvSpPr>
          <p:nvPr/>
        </p:nvSpPr>
        <p:spPr bwMode="auto">
          <a:xfrm>
            <a:off x="1676400" y="5791200"/>
            <a:ext cx="381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企業</a:t>
            </a:r>
          </a:p>
        </p:txBody>
      </p:sp>
      <p:sp>
        <p:nvSpPr>
          <p:cNvPr id="22590" name="Rectangle 1086"/>
          <p:cNvSpPr>
            <a:spLocks noChangeArrowheads="1"/>
          </p:cNvSpPr>
          <p:nvPr/>
        </p:nvSpPr>
        <p:spPr bwMode="auto">
          <a:xfrm>
            <a:off x="20574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財務力</a:t>
            </a:r>
          </a:p>
        </p:txBody>
      </p:sp>
      <p:sp>
        <p:nvSpPr>
          <p:cNvPr id="22591" name="Rectangle 1087"/>
          <p:cNvSpPr>
            <a:spLocks noChangeArrowheads="1"/>
          </p:cNvSpPr>
          <p:nvPr/>
        </p:nvSpPr>
        <p:spPr bwMode="auto">
          <a:xfrm>
            <a:off x="25908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a:t>
            </a:r>
          </a:p>
          <a:p>
            <a:pPr algn="ctr"/>
            <a:r>
              <a:rPr lang="ja-JP" altLang="en-US"/>
              <a:t>開発力</a:t>
            </a:r>
          </a:p>
        </p:txBody>
      </p:sp>
      <p:sp>
        <p:nvSpPr>
          <p:cNvPr id="22592" name="Rectangle 1088"/>
          <p:cNvSpPr>
            <a:spLocks noChangeArrowheads="1"/>
          </p:cNvSpPr>
          <p:nvPr/>
        </p:nvSpPr>
        <p:spPr bwMode="auto">
          <a:xfrm>
            <a:off x="31242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企業</a:t>
            </a:r>
          </a:p>
          <a:p>
            <a:pPr algn="ctr"/>
            <a:r>
              <a:rPr lang="ja-JP" altLang="en-US"/>
              <a:t>ｲﾒｰｼﾞ</a:t>
            </a:r>
          </a:p>
        </p:txBody>
      </p:sp>
      <p:sp>
        <p:nvSpPr>
          <p:cNvPr id="22593" name="Rectangle 1089"/>
          <p:cNvSpPr>
            <a:spLocks noChangeArrowheads="1"/>
          </p:cNvSpPr>
          <p:nvPr/>
        </p:nvSpPr>
        <p:spPr bwMode="auto">
          <a:xfrm>
            <a:off x="36576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ﾏｰｹｯﾄ</a:t>
            </a:r>
          </a:p>
          <a:p>
            <a:pPr algn="ctr"/>
            <a:r>
              <a:rPr lang="ja-JP" altLang="en-US"/>
              <a:t>成長性</a:t>
            </a:r>
          </a:p>
        </p:txBody>
      </p:sp>
      <p:sp>
        <p:nvSpPr>
          <p:cNvPr id="22594" name="Rectangle 1090"/>
          <p:cNvSpPr>
            <a:spLocks noChangeArrowheads="1"/>
          </p:cNvSpPr>
          <p:nvPr/>
        </p:nvSpPr>
        <p:spPr bwMode="auto">
          <a:xfrm>
            <a:off x="41910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人材</a:t>
            </a:r>
          </a:p>
        </p:txBody>
      </p:sp>
      <p:sp>
        <p:nvSpPr>
          <p:cNvPr id="22595" name="Rectangle 1091"/>
          <p:cNvSpPr>
            <a:spLocks noChangeArrowheads="1"/>
          </p:cNvSpPr>
          <p:nvPr/>
        </p:nvSpPr>
        <p:spPr bwMode="auto">
          <a:xfrm>
            <a:off x="4724400" y="5791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販売力</a:t>
            </a:r>
          </a:p>
        </p:txBody>
      </p:sp>
      <p:sp>
        <p:nvSpPr>
          <p:cNvPr id="22596" name="Rectangle 1092"/>
          <p:cNvSpPr>
            <a:spLocks noChangeArrowheads="1"/>
          </p:cNvSpPr>
          <p:nvPr/>
        </p:nvSpPr>
        <p:spPr bwMode="auto">
          <a:xfrm>
            <a:off x="5257800" y="57912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独自の</a:t>
            </a:r>
          </a:p>
          <a:p>
            <a:pPr algn="ctr"/>
            <a:r>
              <a:rPr lang="ja-JP" altLang="en-US"/>
              <a:t>経営路線</a:t>
            </a:r>
          </a:p>
        </p:txBody>
      </p:sp>
      <p:sp>
        <p:nvSpPr>
          <p:cNvPr id="22597" name="Rectangle 1093"/>
          <p:cNvSpPr>
            <a:spLocks noChangeArrowheads="1"/>
          </p:cNvSpPr>
          <p:nvPr/>
        </p:nvSpPr>
        <p:spPr bwMode="auto">
          <a:xfrm>
            <a:off x="1676400" y="6172200"/>
            <a:ext cx="3810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a:t>
            </a:r>
          </a:p>
          <a:p>
            <a:pPr algn="r"/>
            <a:r>
              <a:rPr lang="ja-JP" altLang="en-US"/>
              <a:t>２</a:t>
            </a:r>
          </a:p>
          <a:p>
            <a:pPr algn="r"/>
            <a:r>
              <a:rPr lang="ja-JP" altLang="en-US"/>
              <a:t>３</a:t>
            </a:r>
          </a:p>
          <a:p>
            <a:pPr algn="r"/>
            <a:r>
              <a:rPr lang="ja-JP" altLang="en-US"/>
              <a:t>４</a:t>
            </a:r>
          </a:p>
          <a:p>
            <a:pPr algn="r"/>
            <a:r>
              <a:rPr lang="ja-JP" altLang="en-US"/>
              <a:t>５</a:t>
            </a:r>
          </a:p>
          <a:p>
            <a:pPr algn="r"/>
            <a:r>
              <a:rPr lang="ja-JP" altLang="en-US"/>
              <a:t>６</a:t>
            </a:r>
          </a:p>
          <a:p>
            <a:pPr algn="r"/>
            <a:r>
              <a:rPr lang="ja-JP" altLang="en-US"/>
              <a:t>７</a:t>
            </a:r>
          </a:p>
          <a:p>
            <a:pPr algn="r"/>
            <a:r>
              <a:rPr lang="ja-JP" altLang="en-US"/>
              <a:t>８</a:t>
            </a:r>
          </a:p>
          <a:p>
            <a:pPr algn="r"/>
            <a:r>
              <a:rPr lang="ja-JP" altLang="en-US"/>
              <a:t>９</a:t>
            </a:r>
          </a:p>
          <a:p>
            <a:pPr algn="r"/>
            <a:r>
              <a:rPr lang="ja-JP" altLang="en-US"/>
              <a:t>１０</a:t>
            </a:r>
          </a:p>
          <a:p>
            <a:pPr algn="r"/>
            <a:r>
              <a:rPr lang="ja-JP" altLang="en-US"/>
              <a:t>１１</a:t>
            </a:r>
          </a:p>
          <a:p>
            <a:pPr algn="r"/>
            <a:r>
              <a:rPr lang="ja-JP" altLang="en-US"/>
              <a:t>１２</a:t>
            </a:r>
          </a:p>
          <a:p>
            <a:pPr algn="r"/>
            <a:r>
              <a:rPr lang="ja-JP" altLang="en-US"/>
              <a:t>１３</a:t>
            </a:r>
          </a:p>
          <a:p>
            <a:pPr algn="r"/>
            <a:r>
              <a:rPr lang="ja-JP" altLang="en-US"/>
              <a:t>１４</a:t>
            </a:r>
          </a:p>
        </p:txBody>
      </p:sp>
      <p:sp>
        <p:nvSpPr>
          <p:cNvPr id="22598" name="Text Box 1094"/>
          <p:cNvSpPr txBox="1">
            <a:spLocks noChangeArrowheads="1"/>
          </p:cNvSpPr>
          <p:nvPr/>
        </p:nvSpPr>
        <p:spPr bwMode="auto">
          <a:xfrm>
            <a:off x="1276350" y="8442325"/>
            <a:ext cx="53403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２．各評価項目について、平均値、標準偏差を求めます。</a:t>
            </a:r>
          </a:p>
          <a:p>
            <a:r>
              <a:rPr lang="ja-JP" altLang="en-US"/>
              <a:t>３．大きさや単位の違う生データを比較するために、生データから各評価項目ごとに平均値をひき、</a:t>
            </a:r>
          </a:p>
          <a:p>
            <a:r>
              <a:rPr lang="ja-JP" altLang="en-US"/>
              <a:t>　　標準偏差で割ります。この操作を基準化といい、結果として各項目の平均値、標準偏差はそれ</a:t>
            </a:r>
          </a:p>
          <a:p>
            <a:r>
              <a:rPr lang="ja-JP" altLang="en-US"/>
              <a:t>　　ぞれ０．１となります。</a:t>
            </a:r>
          </a:p>
          <a:p>
            <a:r>
              <a:rPr lang="ja-JP" altLang="en-US"/>
              <a:t>４．評価項目はそれぞれについて相関係数を計算します。（表４）１の値を境に対角要素について</a:t>
            </a:r>
          </a:p>
          <a:p>
            <a:r>
              <a:rPr lang="ja-JP" altLang="en-US"/>
              <a:t>　　は、同じ値になるので省略する。</a:t>
            </a:r>
          </a:p>
        </p:txBody>
      </p:sp>
      <p:sp>
        <p:nvSpPr>
          <p:cNvPr id="22599" name="Text Box 1095"/>
          <p:cNvSpPr txBox="1">
            <a:spLocks noChangeArrowheads="1"/>
          </p:cNvSpPr>
          <p:nvPr/>
        </p:nvSpPr>
        <p:spPr bwMode="auto">
          <a:xfrm>
            <a:off x="1736725" y="5562600"/>
            <a:ext cx="1187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表１　　企業の評価</a:t>
            </a:r>
          </a:p>
        </p:txBody>
      </p:sp>
      <p:sp>
        <p:nvSpPr>
          <p:cNvPr id="22600" name="Rectangle 1096"/>
          <p:cNvSpPr>
            <a:spLocks noChangeArrowheads="1"/>
          </p:cNvSpPr>
          <p:nvPr/>
        </p:nvSpPr>
        <p:spPr bwMode="auto">
          <a:xfrm>
            <a:off x="20574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３．０</a:t>
            </a:r>
          </a:p>
          <a:p>
            <a:pPr algn="r"/>
            <a:r>
              <a:rPr lang="ja-JP" altLang="en-US"/>
              <a:t>４．０</a:t>
            </a:r>
          </a:p>
          <a:p>
            <a:pPr algn="r"/>
            <a:r>
              <a:rPr lang="ja-JP" altLang="en-US"/>
              <a:t>３．０</a:t>
            </a:r>
          </a:p>
          <a:p>
            <a:pPr algn="r"/>
            <a:r>
              <a:rPr lang="ja-JP" altLang="en-US"/>
              <a:t>３．０</a:t>
            </a:r>
          </a:p>
          <a:p>
            <a:pPr algn="r"/>
            <a:r>
              <a:rPr lang="ja-JP" altLang="en-US"/>
              <a:t>１．０</a:t>
            </a:r>
          </a:p>
          <a:p>
            <a:pPr algn="r"/>
            <a:r>
              <a:rPr lang="ja-JP" altLang="en-US"/>
              <a:t>４．０</a:t>
            </a:r>
          </a:p>
          <a:p>
            <a:pPr algn="r"/>
            <a:r>
              <a:rPr lang="ja-JP" altLang="en-US"/>
              <a:t>２．０</a:t>
            </a:r>
          </a:p>
          <a:p>
            <a:pPr algn="r"/>
            <a:r>
              <a:rPr lang="ja-JP" altLang="en-US"/>
              <a:t>２．０</a:t>
            </a:r>
          </a:p>
          <a:p>
            <a:pPr algn="r"/>
            <a:r>
              <a:rPr lang="ja-JP" altLang="en-US"/>
              <a:t>４．０</a:t>
            </a:r>
          </a:p>
          <a:p>
            <a:pPr algn="r"/>
            <a:r>
              <a:rPr lang="ja-JP" altLang="en-US"/>
              <a:t>３．０</a:t>
            </a:r>
          </a:p>
          <a:p>
            <a:pPr algn="r"/>
            <a:r>
              <a:rPr lang="ja-JP" altLang="en-US"/>
              <a:t>５．０</a:t>
            </a:r>
          </a:p>
          <a:p>
            <a:pPr algn="r"/>
            <a:r>
              <a:rPr lang="ja-JP" altLang="en-US"/>
              <a:t>２．０</a:t>
            </a:r>
          </a:p>
          <a:p>
            <a:pPr algn="r"/>
            <a:r>
              <a:rPr lang="ja-JP" altLang="en-US"/>
              <a:t>３．０</a:t>
            </a:r>
          </a:p>
          <a:p>
            <a:pPr algn="r"/>
            <a:r>
              <a:rPr lang="ja-JP" altLang="en-US"/>
              <a:t>２．０</a:t>
            </a:r>
          </a:p>
        </p:txBody>
      </p:sp>
      <p:sp>
        <p:nvSpPr>
          <p:cNvPr id="22601" name="Rectangle 1097"/>
          <p:cNvSpPr>
            <a:spLocks noChangeArrowheads="1"/>
          </p:cNvSpPr>
          <p:nvPr/>
        </p:nvSpPr>
        <p:spPr bwMode="auto">
          <a:xfrm>
            <a:off x="25908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５．０</a:t>
            </a:r>
          </a:p>
          <a:p>
            <a:pPr algn="r"/>
            <a:r>
              <a:rPr lang="ja-JP" altLang="en-US"/>
              <a:t>４．０</a:t>
            </a:r>
          </a:p>
          <a:p>
            <a:pPr algn="r"/>
            <a:r>
              <a:rPr lang="ja-JP" altLang="en-US"/>
              <a:t>４．０</a:t>
            </a:r>
          </a:p>
          <a:p>
            <a:pPr algn="r"/>
            <a:r>
              <a:rPr lang="ja-JP" altLang="en-US"/>
              <a:t>２．０</a:t>
            </a:r>
          </a:p>
          <a:p>
            <a:pPr algn="r"/>
            <a:r>
              <a:rPr lang="ja-JP" altLang="en-US"/>
              <a:t>３．０</a:t>
            </a:r>
          </a:p>
          <a:p>
            <a:pPr algn="r"/>
            <a:r>
              <a:rPr lang="ja-JP" altLang="en-US"/>
              <a:t>３．０</a:t>
            </a:r>
          </a:p>
          <a:p>
            <a:pPr algn="r"/>
            <a:r>
              <a:rPr lang="ja-JP" altLang="en-US"/>
              <a:t>２．０</a:t>
            </a:r>
          </a:p>
          <a:p>
            <a:pPr algn="r"/>
            <a:r>
              <a:rPr lang="ja-JP" altLang="en-US"/>
              <a:t>２．０</a:t>
            </a:r>
          </a:p>
          <a:p>
            <a:pPr algn="r"/>
            <a:r>
              <a:rPr lang="ja-JP" altLang="en-US"/>
              <a:t>３．０</a:t>
            </a:r>
          </a:p>
          <a:p>
            <a:pPr algn="r"/>
            <a:r>
              <a:rPr lang="ja-JP" altLang="en-US"/>
              <a:t>１．０</a:t>
            </a:r>
          </a:p>
          <a:p>
            <a:pPr algn="r"/>
            <a:r>
              <a:rPr lang="ja-JP" altLang="en-US"/>
              <a:t>２．０</a:t>
            </a:r>
          </a:p>
          <a:p>
            <a:pPr algn="r"/>
            <a:r>
              <a:rPr lang="ja-JP" altLang="en-US"/>
              <a:t>２．０</a:t>
            </a:r>
          </a:p>
          <a:p>
            <a:pPr algn="r"/>
            <a:r>
              <a:rPr lang="ja-JP" altLang="en-US"/>
              <a:t>１．０</a:t>
            </a:r>
          </a:p>
          <a:p>
            <a:pPr algn="r"/>
            <a:r>
              <a:rPr lang="ja-JP" altLang="en-US"/>
              <a:t>１．０</a:t>
            </a:r>
          </a:p>
        </p:txBody>
      </p:sp>
      <p:sp>
        <p:nvSpPr>
          <p:cNvPr id="22602" name="Rectangle 1098"/>
          <p:cNvSpPr>
            <a:spLocks noChangeArrowheads="1"/>
          </p:cNvSpPr>
          <p:nvPr/>
        </p:nvSpPr>
        <p:spPr bwMode="auto">
          <a:xfrm>
            <a:off x="31242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５．０</a:t>
            </a:r>
          </a:p>
          <a:p>
            <a:pPr algn="r"/>
            <a:r>
              <a:rPr lang="ja-JP" altLang="en-US"/>
              <a:t>２．０</a:t>
            </a:r>
          </a:p>
          <a:p>
            <a:pPr algn="r"/>
            <a:r>
              <a:rPr lang="ja-JP" altLang="en-US"/>
              <a:t>１．０</a:t>
            </a:r>
          </a:p>
          <a:p>
            <a:pPr algn="r"/>
            <a:r>
              <a:rPr lang="ja-JP" altLang="en-US"/>
              <a:t>２．０</a:t>
            </a:r>
          </a:p>
          <a:p>
            <a:pPr algn="r"/>
            <a:r>
              <a:rPr lang="ja-JP" altLang="en-US"/>
              <a:t>５．０</a:t>
            </a:r>
          </a:p>
          <a:p>
            <a:pPr algn="r"/>
            <a:r>
              <a:rPr lang="ja-JP" altLang="en-US"/>
              <a:t>４．０</a:t>
            </a:r>
          </a:p>
          <a:p>
            <a:pPr algn="r"/>
            <a:r>
              <a:rPr lang="ja-JP" altLang="en-US"/>
              <a:t>３．０</a:t>
            </a:r>
          </a:p>
          <a:p>
            <a:pPr algn="r"/>
            <a:r>
              <a:rPr lang="ja-JP" altLang="en-US"/>
              <a:t>４．０</a:t>
            </a:r>
          </a:p>
          <a:p>
            <a:pPr algn="r"/>
            <a:r>
              <a:rPr lang="ja-JP" altLang="en-US"/>
              <a:t>４．０</a:t>
            </a:r>
          </a:p>
          <a:p>
            <a:pPr algn="r"/>
            <a:r>
              <a:rPr lang="ja-JP" altLang="en-US"/>
              <a:t>２．０</a:t>
            </a:r>
          </a:p>
          <a:p>
            <a:pPr algn="r"/>
            <a:r>
              <a:rPr lang="ja-JP" altLang="en-US"/>
              <a:t>２．０</a:t>
            </a:r>
          </a:p>
          <a:p>
            <a:pPr algn="r"/>
            <a:r>
              <a:rPr lang="ja-JP" altLang="en-US"/>
              <a:t>３．０</a:t>
            </a:r>
          </a:p>
          <a:p>
            <a:pPr algn="r"/>
            <a:r>
              <a:rPr lang="ja-JP" altLang="en-US"/>
              <a:t>２．０</a:t>
            </a:r>
          </a:p>
          <a:p>
            <a:pPr algn="r"/>
            <a:r>
              <a:rPr lang="ja-JP" altLang="en-US"/>
              <a:t>１．０</a:t>
            </a:r>
          </a:p>
        </p:txBody>
      </p:sp>
      <p:sp>
        <p:nvSpPr>
          <p:cNvPr id="22603" name="Rectangle 1099"/>
          <p:cNvSpPr>
            <a:spLocks noChangeArrowheads="1"/>
          </p:cNvSpPr>
          <p:nvPr/>
        </p:nvSpPr>
        <p:spPr bwMode="auto">
          <a:xfrm>
            <a:off x="36576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２．０</a:t>
            </a:r>
          </a:p>
          <a:p>
            <a:pPr algn="r"/>
            <a:r>
              <a:rPr lang="ja-JP" altLang="en-US"/>
              <a:t>２．０</a:t>
            </a:r>
          </a:p>
          <a:p>
            <a:pPr algn="r"/>
            <a:r>
              <a:rPr lang="ja-JP" altLang="en-US"/>
              <a:t>５．０</a:t>
            </a:r>
          </a:p>
          <a:p>
            <a:pPr algn="r"/>
            <a:r>
              <a:rPr lang="ja-JP" altLang="en-US"/>
              <a:t>１．０</a:t>
            </a:r>
          </a:p>
          <a:p>
            <a:pPr algn="r"/>
            <a:r>
              <a:rPr lang="ja-JP" altLang="en-US"/>
              <a:t>３．０</a:t>
            </a:r>
          </a:p>
          <a:p>
            <a:pPr algn="r"/>
            <a:r>
              <a:rPr lang="ja-JP" altLang="en-US"/>
              <a:t>２．０</a:t>
            </a:r>
          </a:p>
          <a:p>
            <a:pPr algn="r"/>
            <a:r>
              <a:rPr lang="ja-JP" altLang="en-US"/>
              <a:t>２．０</a:t>
            </a:r>
          </a:p>
          <a:p>
            <a:pPr algn="r"/>
            <a:r>
              <a:rPr lang="ja-JP" altLang="en-US"/>
              <a:t>２．０</a:t>
            </a:r>
          </a:p>
          <a:p>
            <a:pPr algn="r"/>
            <a:r>
              <a:rPr lang="ja-JP" altLang="en-US"/>
              <a:t>３．０</a:t>
            </a:r>
          </a:p>
          <a:p>
            <a:pPr algn="r"/>
            <a:r>
              <a:rPr lang="ja-JP" altLang="en-US"/>
              <a:t>１．０</a:t>
            </a:r>
          </a:p>
          <a:p>
            <a:pPr algn="r"/>
            <a:r>
              <a:rPr lang="ja-JP" altLang="en-US"/>
              <a:t>２．０</a:t>
            </a:r>
          </a:p>
          <a:p>
            <a:pPr algn="r"/>
            <a:r>
              <a:rPr lang="ja-JP" altLang="en-US"/>
              <a:t>２．０</a:t>
            </a:r>
          </a:p>
          <a:p>
            <a:pPr algn="r"/>
            <a:r>
              <a:rPr lang="ja-JP" altLang="en-US"/>
              <a:t>５．０</a:t>
            </a:r>
          </a:p>
          <a:p>
            <a:pPr algn="r"/>
            <a:r>
              <a:rPr lang="ja-JP" altLang="en-US"/>
              <a:t>１．０</a:t>
            </a:r>
          </a:p>
        </p:txBody>
      </p:sp>
      <p:sp>
        <p:nvSpPr>
          <p:cNvPr id="22604" name="Rectangle 1100"/>
          <p:cNvSpPr>
            <a:spLocks noChangeArrowheads="1"/>
          </p:cNvSpPr>
          <p:nvPr/>
        </p:nvSpPr>
        <p:spPr bwMode="auto">
          <a:xfrm>
            <a:off x="41910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５．０</a:t>
            </a:r>
          </a:p>
          <a:p>
            <a:pPr algn="r"/>
            <a:r>
              <a:rPr lang="ja-JP" altLang="en-US"/>
              <a:t>３．０</a:t>
            </a:r>
          </a:p>
          <a:p>
            <a:pPr algn="r"/>
            <a:r>
              <a:rPr lang="ja-JP" altLang="en-US"/>
              <a:t>５．０</a:t>
            </a:r>
          </a:p>
          <a:p>
            <a:pPr algn="r"/>
            <a:r>
              <a:rPr lang="ja-JP" altLang="en-US"/>
              <a:t>３．０</a:t>
            </a:r>
          </a:p>
          <a:p>
            <a:pPr algn="r"/>
            <a:r>
              <a:rPr lang="ja-JP" altLang="en-US"/>
              <a:t>４．０</a:t>
            </a:r>
          </a:p>
          <a:p>
            <a:pPr algn="r"/>
            <a:r>
              <a:rPr lang="ja-JP" altLang="en-US"/>
              <a:t>３．０</a:t>
            </a:r>
          </a:p>
          <a:p>
            <a:pPr algn="r"/>
            <a:r>
              <a:rPr lang="ja-JP" altLang="en-US"/>
              <a:t>３．０</a:t>
            </a:r>
          </a:p>
          <a:p>
            <a:pPr algn="r"/>
            <a:r>
              <a:rPr lang="ja-JP" altLang="en-US"/>
              <a:t>２．０</a:t>
            </a:r>
          </a:p>
          <a:p>
            <a:pPr algn="r"/>
            <a:r>
              <a:rPr lang="ja-JP" altLang="en-US"/>
              <a:t>２．０</a:t>
            </a:r>
          </a:p>
          <a:p>
            <a:pPr algn="r"/>
            <a:r>
              <a:rPr lang="ja-JP" altLang="en-US"/>
              <a:t>１．０</a:t>
            </a:r>
          </a:p>
          <a:p>
            <a:pPr algn="r"/>
            <a:r>
              <a:rPr lang="ja-JP" altLang="en-US"/>
              <a:t>２．０</a:t>
            </a:r>
          </a:p>
          <a:p>
            <a:pPr algn="r"/>
            <a:r>
              <a:rPr lang="ja-JP" altLang="en-US"/>
              <a:t>２．０</a:t>
            </a:r>
          </a:p>
          <a:p>
            <a:pPr algn="r"/>
            <a:r>
              <a:rPr lang="ja-JP" altLang="en-US"/>
              <a:t>１．０</a:t>
            </a:r>
          </a:p>
          <a:p>
            <a:pPr algn="r"/>
            <a:r>
              <a:rPr lang="ja-JP" altLang="en-US"/>
              <a:t>１．０</a:t>
            </a:r>
          </a:p>
        </p:txBody>
      </p:sp>
      <p:sp>
        <p:nvSpPr>
          <p:cNvPr id="22605" name="Rectangle 1101"/>
          <p:cNvSpPr>
            <a:spLocks noChangeArrowheads="1"/>
          </p:cNvSpPr>
          <p:nvPr/>
        </p:nvSpPr>
        <p:spPr bwMode="auto">
          <a:xfrm>
            <a:off x="4724400" y="6172200"/>
            <a:ext cx="5334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４．０</a:t>
            </a:r>
          </a:p>
          <a:p>
            <a:pPr algn="r"/>
            <a:r>
              <a:rPr lang="ja-JP" altLang="en-US"/>
              <a:t>２．０</a:t>
            </a:r>
          </a:p>
          <a:p>
            <a:pPr algn="r"/>
            <a:r>
              <a:rPr lang="ja-JP" altLang="en-US"/>
              <a:t>４．０</a:t>
            </a:r>
          </a:p>
          <a:p>
            <a:pPr algn="r"/>
            <a:r>
              <a:rPr lang="ja-JP" altLang="en-US"/>
              <a:t>５．０</a:t>
            </a:r>
          </a:p>
          <a:p>
            <a:pPr algn="r"/>
            <a:r>
              <a:rPr lang="ja-JP" altLang="en-US"/>
              <a:t>３．０</a:t>
            </a:r>
          </a:p>
          <a:p>
            <a:pPr algn="r"/>
            <a:r>
              <a:rPr lang="ja-JP" altLang="en-US"/>
              <a:t>２．０</a:t>
            </a:r>
          </a:p>
          <a:p>
            <a:pPr algn="r"/>
            <a:r>
              <a:rPr lang="ja-JP" altLang="en-US"/>
              <a:t>２．０</a:t>
            </a:r>
          </a:p>
          <a:p>
            <a:pPr algn="r"/>
            <a:r>
              <a:rPr lang="ja-JP" altLang="en-US"/>
              <a:t>１．０</a:t>
            </a:r>
          </a:p>
          <a:p>
            <a:pPr algn="r"/>
            <a:r>
              <a:rPr lang="ja-JP" altLang="en-US"/>
              <a:t>２．０</a:t>
            </a:r>
          </a:p>
          <a:p>
            <a:pPr algn="r"/>
            <a:r>
              <a:rPr lang="ja-JP" altLang="en-US"/>
              <a:t>３．０</a:t>
            </a:r>
          </a:p>
          <a:p>
            <a:pPr algn="r"/>
            <a:r>
              <a:rPr lang="ja-JP" altLang="en-US"/>
              <a:t>３．０</a:t>
            </a:r>
          </a:p>
          <a:p>
            <a:pPr algn="r"/>
            <a:r>
              <a:rPr lang="ja-JP" altLang="en-US"/>
              <a:t>１．０</a:t>
            </a:r>
          </a:p>
          <a:p>
            <a:pPr algn="r"/>
            <a:r>
              <a:rPr lang="ja-JP" altLang="en-US"/>
              <a:t>２．０</a:t>
            </a:r>
          </a:p>
          <a:p>
            <a:pPr algn="r"/>
            <a:r>
              <a:rPr lang="ja-JP" altLang="en-US"/>
              <a:t>４．０</a:t>
            </a:r>
          </a:p>
        </p:txBody>
      </p:sp>
      <p:sp>
        <p:nvSpPr>
          <p:cNvPr id="22606" name="Rectangle 1102"/>
          <p:cNvSpPr>
            <a:spLocks noChangeArrowheads="1"/>
          </p:cNvSpPr>
          <p:nvPr/>
        </p:nvSpPr>
        <p:spPr bwMode="auto">
          <a:xfrm>
            <a:off x="5257800" y="6172200"/>
            <a:ext cx="609600" cy="2209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３．０</a:t>
            </a:r>
          </a:p>
          <a:p>
            <a:pPr algn="r"/>
            <a:r>
              <a:rPr lang="ja-JP" altLang="en-US"/>
              <a:t>３．０</a:t>
            </a:r>
          </a:p>
          <a:p>
            <a:pPr algn="r"/>
            <a:r>
              <a:rPr lang="ja-JP" altLang="en-US"/>
              <a:t>５．０</a:t>
            </a:r>
          </a:p>
          <a:p>
            <a:pPr algn="r"/>
            <a:r>
              <a:rPr lang="ja-JP" altLang="en-US"/>
              <a:t>４．０</a:t>
            </a:r>
          </a:p>
          <a:p>
            <a:pPr algn="r"/>
            <a:r>
              <a:rPr lang="ja-JP" altLang="en-US"/>
              <a:t>３．０</a:t>
            </a:r>
          </a:p>
          <a:p>
            <a:pPr algn="r"/>
            <a:r>
              <a:rPr lang="ja-JP" altLang="en-US"/>
              <a:t>２．０</a:t>
            </a:r>
          </a:p>
          <a:p>
            <a:pPr algn="r"/>
            <a:r>
              <a:rPr lang="ja-JP" altLang="en-US"/>
              <a:t>２．０</a:t>
            </a:r>
          </a:p>
          <a:p>
            <a:pPr algn="r"/>
            <a:r>
              <a:rPr lang="ja-JP" altLang="en-US"/>
              <a:t>１．０</a:t>
            </a:r>
          </a:p>
          <a:p>
            <a:pPr algn="r"/>
            <a:r>
              <a:rPr lang="ja-JP" altLang="en-US"/>
              <a:t>２．０</a:t>
            </a:r>
          </a:p>
          <a:p>
            <a:pPr algn="r"/>
            <a:r>
              <a:rPr lang="ja-JP" altLang="en-US"/>
              <a:t>１．０</a:t>
            </a:r>
          </a:p>
          <a:p>
            <a:pPr algn="r"/>
            <a:r>
              <a:rPr lang="ja-JP" altLang="en-US"/>
              <a:t>２．０</a:t>
            </a:r>
          </a:p>
          <a:p>
            <a:pPr algn="r"/>
            <a:r>
              <a:rPr lang="ja-JP" altLang="en-US"/>
              <a:t>３．０</a:t>
            </a:r>
          </a:p>
          <a:p>
            <a:pPr algn="r"/>
            <a:r>
              <a:rPr lang="ja-JP" altLang="en-US"/>
              <a:t>３．０</a:t>
            </a:r>
          </a:p>
          <a:p>
            <a:pPr algn="r"/>
            <a:r>
              <a:rPr lang="ja-JP" altLang="en-US"/>
              <a:t>５．０</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（１８／２１）</a:t>
            </a:r>
          </a:p>
        </p:txBody>
      </p:sp>
      <p:sp>
        <p:nvSpPr>
          <p:cNvPr id="23555"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23556"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74"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23575" name="Rectangle 2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23787" name="Rectangle 235"/>
          <p:cNvSpPr>
            <a:spLocks noChangeArrowheads="1"/>
          </p:cNvSpPr>
          <p:nvPr/>
        </p:nvSpPr>
        <p:spPr bwMode="auto">
          <a:xfrm>
            <a:off x="685800" y="1095375"/>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評　価　項　目</a:t>
            </a:r>
          </a:p>
        </p:txBody>
      </p:sp>
      <p:sp>
        <p:nvSpPr>
          <p:cNvPr id="23788" name="Rectangle 236"/>
          <p:cNvSpPr>
            <a:spLocks noChangeArrowheads="1"/>
          </p:cNvSpPr>
          <p:nvPr/>
        </p:nvSpPr>
        <p:spPr bwMode="auto">
          <a:xfrm>
            <a:off x="1828800" y="1095375"/>
            <a:ext cx="533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平均値</a:t>
            </a:r>
          </a:p>
        </p:txBody>
      </p:sp>
      <p:sp>
        <p:nvSpPr>
          <p:cNvPr id="23789" name="Rectangle 237"/>
          <p:cNvSpPr>
            <a:spLocks noChangeArrowheads="1"/>
          </p:cNvSpPr>
          <p:nvPr/>
        </p:nvSpPr>
        <p:spPr bwMode="auto">
          <a:xfrm>
            <a:off x="2362200" y="1095375"/>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標準偏差</a:t>
            </a:r>
          </a:p>
        </p:txBody>
      </p:sp>
      <p:sp>
        <p:nvSpPr>
          <p:cNvPr id="23790" name="Rectangle 238"/>
          <p:cNvSpPr>
            <a:spLocks noChangeArrowheads="1"/>
          </p:cNvSpPr>
          <p:nvPr/>
        </p:nvSpPr>
        <p:spPr bwMode="auto">
          <a:xfrm>
            <a:off x="685800" y="1323975"/>
            <a:ext cx="11430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dist"/>
            <a:r>
              <a:rPr lang="ja-JP" altLang="en-US"/>
              <a:t>財務力　　　　　　　</a:t>
            </a:r>
          </a:p>
          <a:p>
            <a:pPr algn="dist"/>
            <a:r>
              <a:rPr lang="ja-JP" altLang="en-US"/>
              <a:t>商品開発力</a:t>
            </a:r>
          </a:p>
          <a:p>
            <a:pPr algn="dist"/>
            <a:r>
              <a:rPr lang="ja-JP" altLang="en-US"/>
              <a:t>企業イメージ</a:t>
            </a:r>
          </a:p>
          <a:p>
            <a:pPr algn="dist"/>
            <a:r>
              <a:rPr lang="ja-JP" altLang="en-US"/>
              <a:t>マーケット成長性</a:t>
            </a:r>
          </a:p>
          <a:p>
            <a:pPr algn="dist"/>
            <a:r>
              <a:rPr lang="ja-JP" altLang="en-US"/>
              <a:t>人材</a:t>
            </a:r>
          </a:p>
          <a:p>
            <a:pPr algn="dist"/>
            <a:r>
              <a:rPr lang="ja-JP" altLang="en-US"/>
              <a:t>販売力</a:t>
            </a:r>
          </a:p>
          <a:p>
            <a:pPr algn="dist"/>
            <a:r>
              <a:rPr lang="ja-JP" altLang="en-US"/>
              <a:t>独自の経営路線</a:t>
            </a:r>
          </a:p>
        </p:txBody>
      </p:sp>
      <p:sp>
        <p:nvSpPr>
          <p:cNvPr id="23791" name="Rectangle 239"/>
          <p:cNvSpPr>
            <a:spLocks noChangeArrowheads="1"/>
          </p:cNvSpPr>
          <p:nvPr/>
        </p:nvSpPr>
        <p:spPr bwMode="auto">
          <a:xfrm>
            <a:off x="1828800" y="1323975"/>
            <a:ext cx="5334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２．９３</a:t>
            </a:r>
          </a:p>
          <a:p>
            <a:pPr algn="r"/>
            <a:r>
              <a:rPr lang="ja-JP" altLang="en-US"/>
              <a:t>２．５０</a:t>
            </a:r>
          </a:p>
          <a:p>
            <a:pPr algn="r"/>
            <a:r>
              <a:rPr lang="ja-JP" altLang="en-US"/>
              <a:t>２．８６</a:t>
            </a:r>
          </a:p>
          <a:p>
            <a:pPr algn="r"/>
            <a:r>
              <a:rPr lang="ja-JP" altLang="en-US"/>
              <a:t>２．３６</a:t>
            </a:r>
          </a:p>
          <a:p>
            <a:pPr algn="r"/>
            <a:r>
              <a:rPr lang="ja-JP" altLang="en-US"/>
              <a:t>２．６４</a:t>
            </a:r>
          </a:p>
          <a:p>
            <a:pPr algn="r"/>
            <a:r>
              <a:rPr lang="ja-JP" altLang="en-US"/>
              <a:t>２．７１</a:t>
            </a:r>
          </a:p>
          <a:p>
            <a:pPr algn="r"/>
            <a:r>
              <a:rPr lang="ja-JP" altLang="en-US"/>
              <a:t>２．７９</a:t>
            </a:r>
          </a:p>
        </p:txBody>
      </p:sp>
      <p:sp>
        <p:nvSpPr>
          <p:cNvPr id="23792" name="Rectangle 240"/>
          <p:cNvSpPr>
            <a:spLocks noChangeArrowheads="1"/>
          </p:cNvSpPr>
          <p:nvPr/>
        </p:nvSpPr>
        <p:spPr bwMode="auto">
          <a:xfrm>
            <a:off x="2362200" y="1323975"/>
            <a:ext cx="6096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１．０７</a:t>
            </a:r>
          </a:p>
          <a:p>
            <a:pPr algn="r"/>
            <a:r>
              <a:rPr lang="ja-JP" altLang="en-US"/>
              <a:t>１．２３</a:t>
            </a:r>
          </a:p>
          <a:p>
            <a:pPr algn="r"/>
            <a:r>
              <a:rPr lang="ja-JP" altLang="en-US"/>
              <a:t>１．３５</a:t>
            </a:r>
          </a:p>
          <a:p>
            <a:pPr algn="r"/>
            <a:r>
              <a:rPr lang="ja-JP" altLang="en-US"/>
              <a:t>１．２８</a:t>
            </a:r>
          </a:p>
          <a:p>
            <a:pPr algn="r"/>
            <a:r>
              <a:rPr lang="ja-JP" altLang="en-US"/>
              <a:t>１．３４</a:t>
            </a:r>
          </a:p>
          <a:p>
            <a:pPr algn="r"/>
            <a:r>
              <a:rPr lang="ja-JP" altLang="en-US"/>
              <a:t>１．２０</a:t>
            </a:r>
          </a:p>
          <a:p>
            <a:pPr algn="r"/>
            <a:r>
              <a:rPr lang="ja-JP" altLang="en-US"/>
              <a:t>１．２５</a:t>
            </a:r>
          </a:p>
        </p:txBody>
      </p:sp>
      <p:sp>
        <p:nvSpPr>
          <p:cNvPr id="23793" name="Rectangle 241"/>
          <p:cNvSpPr>
            <a:spLocks noChangeArrowheads="1"/>
          </p:cNvSpPr>
          <p:nvPr/>
        </p:nvSpPr>
        <p:spPr bwMode="auto">
          <a:xfrm>
            <a:off x="3429000" y="1095375"/>
            <a:ext cx="304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企業</a:t>
            </a:r>
          </a:p>
        </p:txBody>
      </p:sp>
      <p:sp>
        <p:nvSpPr>
          <p:cNvPr id="23794" name="Rectangle 242"/>
          <p:cNvSpPr>
            <a:spLocks noChangeArrowheads="1"/>
          </p:cNvSpPr>
          <p:nvPr/>
        </p:nvSpPr>
        <p:spPr bwMode="auto">
          <a:xfrm>
            <a:off x="4343400" y="1095375"/>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a:t>
            </a:r>
          </a:p>
          <a:p>
            <a:pPr algn="ctr"/>
            <a:r>
              <a:rPr lang="ja-JP" altLang="en-US"/>
              <a:t>開発力</a:t>
            </a:r>
          </a:p>
        </p:txBody>
      </p:sp>
      <p:sp>
        <p:nvSpPr>
          <p:cNvPr id="23796" name="Rectangle 244"/>
          <p:cNvSpPr>
            <a:spLocks noChangeArrowheads="1"/>
          </p:cNvSpPr>
          <p:nvPr/>
        </p:nvSpPr>
        <p:spPr bwMode="auto">
          <a:xfrm>
            <a:off x="3429000" y="1476375"/>
            <a:ext cx="3048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a:t>
            </a:r>
          </a:p>
          <a:p>
            <a:pPr algn="r"/>
            <a:r>
              <a:rPr lang="ja-JP" altLang="en-US"/>
              <a:t>２</a:t>
            </a:r>
          </a:p>
          <a:p>
            <a:pPr algn="r"/>
            <a:r>
              <a:rPr lang="ja-JP" altLang="en-US"/>
              <a:t>３</a:t>
            </a:r>
          </a:p>
          <a:p>
            <a:pPr algn="r"/>
            <a:r>
              <a:rPr lang="ja-JP" altLang="en-US"/>
              <a:t>４</a:t>
            </a:r>
          </a:p>
          <a:p>
            <a:pPr algn="r"/>
            <a:r>
              <a:rPr lang="ja-JP" altLang="en-US"/>
              <a:t>５</a:t>
            </a:r>
          </a:p>
          <a:p>
            <a:pPr algn="r"/>
            <a:r>
              <a:rPr lang="ja-JP" altLang="en-US"/>
              <a:t>６</a:t>
            </a:r>
          </a:p>
        </p:txBody>
      </p:sp>
      <p:sp>
        <p:nvSpPr>
          <p:cNvPr id="23797" name="Rectangle 245"/>
          <p:cNvSpPr>
            <a:spLocks noChangeArrowheads="1"/>
          </p:cNvSpPr>
          <p:nvPr/>
        </p:nvSpPr>
        <p:spPr bwMode="auto">
          <a:xfrm>
            <a:off x="4343400" y="1476375"/>
            <a:ext cx="6096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２．０４</a:t>
            </a:r>
          </a:p>
          <a:p>
            <a:pPr algn="r"/>
            <a:r>
              <a:rPr lang="ja-JP" altLang="en-US"/>
              <a:t>１．２２</a:t>
            </a:r>
          </a:p>
          <a:p>
            <a:pPr algn="r"/>
            <a:r>
              <a:rPr lang="ja-JP" altLang="en-US"/>
              <a:t>１．２２</a:t>
            </a:r>
          </a:p>
          <a:p>
            <a:pPr algn="r"/>
            <a:r>
              <a:rPr lang="ja-JP" altLang="en-US"/>
              <a:t>－０．４１</a:t>
            </a:r>
          </a:p>
          <a:p>
            <a:pPr algn="r"/>
            <a:r>
              <a:rPr lang="ja-JP" altLang="en-US"/>
              <a:t>０．４１</a:t>
            </a:r>
          </a:p>
          <a:p>
            <a:pPr algn="r"/>
            <a:r>
              <a:rPr lang="ja-JP" altLang="en-US"/>
              <a:t>０．４１</a:t>
            </a:r>
          </a:p>
        </p:txBody>
      </p:sp>
      <p:sp>
        <p:nvSpPr>
          <p:cNvPr id="23799" name="Rectangle 247"/>
          <p:cNvSpPr>
            <a:spLocks noChangeArrowheads="1"/>
          </p:cNvSpPr>
          <p:nvPr/>
        </p:nvSpPr>
        <p:spPr bwMode="auto">
          <a:xfrm>
            <a:off x="3733800" y="1095375"/>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財務力</a:t>
            </a:r>
          </a:p>
        </p:txBody>
      </p:sp>
      <p:sp>
        <p:nvSpPr>
          <p:cNvPr id="23800" name="Rectangle 248"/>
          <p:cNvSpPr>
            <a:spLocks noChangeArrowheads="1"/>
          </p:cNvSpPr>
          <p:nvPr/>
        </p:nvSpPr>
        <p:spPr bwMode="auto">
          <a:xfrm>
            <a:off x="3733800" y="1476375"/>
            <a:ext cx="6096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０．０７</a:t>
            </a:r>
          </a:p>
          <a:p>
            <a:pPr algn="r"/>
            <a:r>
              <a:rPr lang="ja-JP" altLang="en-US"/>
              <a:t>１．００</a:t>
            </a:r>
          </a:p>
          <a:p>
            <a:pPr algn="r"/>
            <a:r>
              <a:rPr lang="ja-JP" altLang="en-US"/>
              <a:t>０．０７</a:t>
            </a:r>
          </a:p>
          <a:p>
            <a:pPr algn="r"/>
            <a:r>
              <a:rPr lang="ja-JP" altLang="en-US"/>
              <a:t>０．０７</a:t>
            </a:r>
          </a:p>
          <a:p>
            <a:pPr algn="r"/>
            <a:r>
              <a:rPr lang="ja-JP" altLang="en-US"/>
              <a:t>－１．０８</a:t>
            </a:r>
          </a:p>
          <a:p>
            <a:pPr algn="r"/>
            <a:r>
              <a:rPr lang="ja-JP" altLang="en-US"/>
              <a:t>１．００</a:t>
            </a:r>
          </a:p>
        </p:txBody>
      </p:sp>
      <p:sp>
        <p:nvSpPr>
          <p:cNvPr id="23801" name="Rectangle 249"/>
          <p:cNvSpPr>
            <a:spLocks noChangeArrowheads="1"/>
          </p:cNvSpPr>
          <p:nvPr/>
        </p:nvSpPr>
        <p:spPr bwMode="auto">
          <a:xfrm>
            <a:off x="4953000" y="1095375"/>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企業</a:t>
            </a:r>
          </a:p>
          <a:p>
            <a:pPr algn="ctr"/>
            <a:r>
              <a:rPr lang="ja-JP" altLang="en-US"/>
              <a:t>ｲﾒｰｼﾞ</a:t>
            </a:r>
          </a:p>
        </p:txBody>
      </p:sp>
      <p:sp>
        <p:nvSpPr>
          <p:cNvPr id="23802" name="Rectangle 250"/>
          <p:cNvSpPr>
            <a:spLocks noChangeArrowheads="1"/>
          </p:cNvSpPr>
          <p:nvPr/>
        </p:nvSpPr>
        <p:spPr bwMode="auto">
          <a:xfrm>
            <a:off x="4953000" y="1476375"/>
            <a:ext cx="6096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１．５９</a:t>
            </a:r>
          </a:p>
          <a:p>
            <a:pPr algn="r"/>
            <a:r>
              <a:rPr lang="ja-JP" altLang="en-US"/>
              <a:t>－０．６３</a:t>
            </a:r>
          </a:p>
          <a:p>
            <a:pPr algn="r"/>
            <a:r>
              <a:rPr lang="ja-JP" altLang="en-US"/>
              <a:t>－１．３８</a:t>
            </a:r>
          </a:p>
          <a:p>
            <a:pPr algn="r"/>
            <a:r>
              <a:rPr lang="ja-JP" altLang="en-US"/>
              <a:t>－０．６３</a:t>
            </a:r>
          </a:p>
          <a:p>
            <a:pPr algn="r"/>
            <a:r>
              <a:rPr lang="ja-JP" altLang="en-US"/>
              <a:t>１．５９</a:t>
            </a:r>
          </a:p>
          <a:p>
            <a:pPr algn="r"/>
            <a:r>
              <a:rPr lang="ja-JP" altLang="en-US"/>
              <a:t>０．８５</a:t>
            </a:r>
          </a:p>
        </p:txBody>
      </p:sp>
      <p:sp>
        <p:nvSpPr>
          <p:cNvPr id="23803" name="Rectangle 251"/>
          <p:cNvSpPr>
            <a:spLocks noChangeArrowheads="1"/>
          </p:cNvSpPr>
          <p:nvPr/>
        </p:nvSpPr>
        <p:spPr bwMode="auto">
          <a:xfrm>
            <a:off x="5562600" y="1098550"/>
            <a:ext cx="304800" cy="381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804" name="Rectangle 252"/>
          <p:cNvSpPr>
            <a:spLocks noChangeArrowheads="1"/>
          </p:cNvSpPr>
          <p:nvPr/>
        </p:nvSpPr>
        <p:spPr bwMode="auto">
          <a:xfrm>
            <a:off x="5562600" y="1479550"/>
            <a:ext cx="304800" cy="11144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806" name="Text Box 254"/>
          <p:cNvSpPr txBox="1">
            <a:spLocks noChangeArrowheads="1"/>
          </p:cNvSpPr>
          <p:nvPr/>
        </p:nvSpPr>
        <p:spPr bwMode="auto">
          <a:xfrm>
            <a:off x="746125" y="841375"/>
            <a:ext cx="16208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表２　　　平均値と標準偏差</a:t>
            </a:r>
          </a:p>
        </p:txBody>
      </p:sp>
      <p:sp>
        <p:nvSpPr>
          <p:cNvPr id="23807" name="Text Box 255"/>
          <p:cNvSpPr txBox="1">
            <a:spLocks noChangeArrowheads="1"/>
          </p:cNvSpPr>
          <p:nvPr/>
        </p:nvSpPr>
        <p:spPr bwMode="auto">
          <a:xfrm>
            <a:off x="3503613" y="838200"/>
            <a:ext cx="1592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表３　　　基準化したデータ</a:t>
            </a:r>
          </a:p>
        </p:txBody>
      </p:sp>
      <p:sp>
        <p:nvSpPr>
          <p:cNvPr id="23808" name="Rectangle 256"/>
          <p:cNvSpPr>
            <a:spLocks noChangeArrowheads="1"/>
          </p:cNvSpPr>
          <p:nvPr/>
        </p:nvSpPr>
        <p:spPr bwMode="auto">
          <a:xfrm>
            <a:off x="685800" y="2971800"/>
            <a:ext cx="1066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評　価　項　目</a:t>
            </a:r>
          </a:p>
        </p:txBody>
      </p:sp>
      <p:sp>
        <p:nvSpPr>
          <p:cNvPr id="23809" name="Rectangle 257"/>
          <p:cNvSpPr>
            <a:spLocks noChangeArrowheads="1"/>
          </p:cNvSpPr>
          <p:nvPr/>
        </p:nvSpPr>
        <p:spPr bwMode="auto">
          <a:xfrm>
            <a:off x="1752600" y="29718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財務力</a:t>
            </a:r>
          </a:p>
        </p:txBody>
      </p:sp>
      <p:sp>
        <p:nvSpPr>
          <p:cNvPr id="23810" name="Rectangle 258"/>
          <p:cNvSpPr>
            <a:spLocks noChangeArrowheads="1"/>
          </p:cNvSpPr>
          <p:nvPr/>
        </p:nvSpPr>
        <p:spPr bwMode="auto">
          <a:xfrm>
            <a:off x="2438400" y="29718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a:t>
            </a:r>
          </a:p>
          <a:p>
            <a:pPr algn="ctr"/>
            <a:r>
              <a:rPr lang="ja-JP" altLang="en-US"/>
              <a:t>開発力</a:t>
            </a:r>
          </a:p>
        </p:txBody>
      </p:sp>
      <p:sp>
        <p:nvSpPr>
          <p:cNvPr id="23811" name="Rectangle 259"/>
          <p:cNvSpPr>
            <a:spLocks noChangeArrowheads="1"/>
          </p:cNvSpPr>
          <p:nvPr/>
        </p:nvSpPr>
        <p:spPr bwMode="auto">
          <a:xfrm>
            <a:off x="685800" y="3352800"/>
            <a:ext cx="10668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財務力　　　　　　</a:t>
            </a:r>
          </a:p>
          <a:p>
            <a:r>
              <a:rPr lang="ja-JP" altLang="en-US"/>
              <a:t>商品開発力</a:t>
            </a:r>
          </a:p>
          <a:p>
            <a:r>
              <a:rPr lang="ja-JP" altLang="en-US"/>
              <a:t>企業イメージ</a:t>
            </a:r>
          </a:p>
          <a:p>
            <a:r>
              <a:rPr lang="ja-JP" altLang="en-US"/>
              <a:t>マーケット成長性</a:t>
            </a:r>
          </a:p>
          <a:p>
            <a:r>
              <a:rPr lang="ja-JP" altLang="en-US"/>
              <a:t>人材</a:t>
            </a:r>
          </a:p>
          <a:p>
            <a:r>
              <a:rPr lang="ja-JP" altLang="en-US"/>
              <a:t>販売力</a:t>
            </a:r>
          </a:p>
          <a:p>
            <a:r>
              <a:rPr lang="ja-JP" altLang="en-US"/>
              <a:t>独自の経営路線</a:t>
            </a:r>
          </a:p>
        </p:txBody>
      </p:sp>
      <p:sp>
        <p:nvSpPr>
          <p:cNvPr id="23812" name="Rectangle 260"/>
          <p:cNvSpPr>
            <a:spLocks noChangeArrowheads="1"/>
          </p:cNvSpPr>
          <p:nvPr/>
        </p:nvSpPr>
        <p:spPr bwMode="auto">
          <a:xfrm>
            <a:off x="1752600" y="3352800"/>
            <a:ext cx="6858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１．０００</a:t>
            </a:r>
          </a:p>
          <a:p>
            <a:pPr algn="r"/>
            <a:r>
              <a:rPr lang="ja-JP" altLang="en-US"/>
              <a:t>０．２０５</a:t>
            </a:r>
          </a:p>
          <a:p>
            <a:pPr algn="r"/>
            <a:r>
              <a:rPr lang="ja-JP" altLang="en-US"/>
              <a:t>－０．２２０</a:t>
            </a:r>
          </a:p>
          <a:p>
            <a:pPr algn="r"/>
            <a:r>
              <a:rPr lang="ja-JP" altLang="en-US"/>
              <a:t>０．０２０</a:t>
            </a:r>
          </a:p>
          <a:p>
            <a:pPr algn="r"/>
            <a:r>
              <a:rPr lang="ja-JP" altLang="en-US"/>
              <a:t>－０．０７３</a:t>
            </a:r>
          </a:p>
          <a:p>
            <a:pPr algn="r"/>
            <a:r>
              <a:rPr lang="ja-JP" altLang="en-US"/>
              <a:t>０．０４３</a:t>
            </a:r>
          </a:p>
          <a:p>
            <a:pPr algn="r"/>
            <a:r>
              <a:rPr lang="ja-JP" altLang="en-US"/>
              <a:t>－０．１８４</a:t>
            </a:r>
          </a:p>
        </p:txBody>
      </p:sp>
      <p:sp>
        <p:nvSpPr>
          <p:cNvPr id="23813" name="Rectangle 261"/>
          <p:cNvSpPr>
            <a:spLocks noChangeArrowheads="1"/>
          </p:cNvSpPr>
          <p:nvPr/>
        </p:nvSpPr>
        <p:spPr bwMode="auto">
          <a:xfrm>
            <a:off x="2438400" y="3352800"/>
            <a:ext cx="6096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r>
              <a:rPr lang="ja-JP" altLang="en-US"/>
              <a:t>１．０００</a:t>
            </a:r>
          </a:p>
          <a:p>
            <a:pPr algn="r"/>
            <a:r>
              <a:rPr lang="ja-JP" altLang="en-US"/>
              <a:t>０．４１９</a:t>
            </a:r>
          </a:p>
          <a:p>
            <a:pPr algn="r"/>
            <a:r>
              <a:rPr lang="ja-JP" altLang="en-US"/>
              <a:t>０．２２１</a:t>
            </a:r>
          </a:p>
          <a:p>
            <a:pPr algn="r"/>
            <a:r>
              <a:rPr lang="ja-JP" altLang="en-US"/>
              <a:t>０．８７０</a:t>
            </a:r>
          </a:p>
          <a:p>
            <a:pPr algn="r"/>
            <a:r>
              <a:rPr lang="ja-JP" altLang="en-US"/>
              <a:t>０．１５６</a:t>
            </a:r>
          </a:p>
          <a:p>
            <a:pPr algn="r"/>
            <a:r>
              <a:rPr lang="ja-JP" altLang="en-US"/>
              <a:t>０．１７６</a:t>
            </a:r>
          </a:p>
        </p:txBody>
      </p:sp>
      <p:sp>
        <p:nvSpPr>
          <p:cNvPr id="23814" name="Text Box 262"/>
          <p:cNvSpPr txBox="1">
            <a:spLocks noChangeArrowheads="1"/>
          </p:cNvSpPr>
          <p:nvPr/>
        </p:nvSpPr>
        <p:spPr bwMode="auto">
          <a:xfrm>
            <a:off x="746125" y="2727325"/>
            <a:ext cx="1531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表４　　　相関係数一覧表</a:t>
            </a:r>
          </a:p>
        </p:txBody>
      </p:sp>
      <p:sp>
        <p:nvSpPr>
          <p:cNvPr id="23815" name="Rectangle 263"/>
          <p:cNvSpPr>
            <a:spLocks noChangeArrowheads="1"/>
          </p:cNvSpPr>
          <p:nvPr/>
        </p:nvSpPr>
        <p:spPr bwMode="auto">
          <a:xfrm>
            <a:off x="3048000" y="29718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企業</a:t>
            </a:r>
          </a:p>
          <a:p>
            <a:pPr algn="ctr"/>
            <a:r>
              <a:rPr lang="ja-JP" altLang="en-US"/>
              <a:t>ｲﾒｰｼﾞ</a:t>
            </a:r>
          </a:p>
        </p:txBody>
      </p:sp>
      <p:sp>
        <p:nvSpPr>
          <p:cNvPr id="23816" name="Rectangle 264"/>
          <p:cNvSpPr>
            <a:spLocks noChangeArrowheads="1"/>
          </p:cNvSpPr>
          <p:nvPr/>
        </p:nvSpPr>
        <p:spPr bwMode="auto">
          <a:xfrm>
            <a:off x="3048000" y="3352800"/>
            <a:ext cx="6858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endParaRPr lang="en-US" altLang="ja-JP"/>
          </a:p>
          <a:p>
            <a:pPr algn="r"/>
            <a:r>
              <a:rPr lang="ja-JP" altLang="en-US"/>
              <a:t>１．０００</a:t>
            </a:r>
          </a:p>
          <a:p>
            <a:pPr algn="r"/>
            <a:r>
              <a:rPr lang="ja-JP" altLang="en-US"/>
              <a:t>－０．０５７</a:t>
            </a:r>
          </a:p>
          <a:p>
            <a:pPr algn="r"/>
            <a:r>
              <a:rPr lang="ja-JP" altLang="en-US"/>
              <a:t>０．３５３</a:t>
            </a:r>
          </a:p>
          <a:p>
            <a:pPr algn="r"/>
            <a:r>
              <a:rPr lang="ja-JP" altLang="en-US"/>
              <a:t>－０．３１１</a:t>
            </a:r>
          </a:p>
          <a:p>
            <a:pPr algn="r"/>
            <a:r>
              <a:rPr lang="ja-JP" altLang="en-US"/>
              <a:t>－０．４７５</a:t>
            </a:r>
          </a:p>
        </p:txBody>
      </p:sp>
      <p:sp>
        <p:nvSpPr>
          <p:cNvPr id="23817" name="Rectangle 265"/>
          <p:cNvSpPr>
            <a:spLocks noChangeArrowheads="1"/>
          </p:cNvSpPr>
          <p:nvPr/>
        </p:nvSpPr>
        <p:spPr bwMode="auto">
          <a:xfrm>
            <a:off x="3733800" y="29718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ﾏｰｹｯﾄ</a:t>
            </a:r>
          </a:p>
          <a:p>
            <a:pPr algn="ctr"/>
            <a:r>
              <a:rPr lang="ja-JP" altLang="en-US"/>
              <a:t>成長性</a:t>
            </a:r>
          </a:p>
        </p:txBody>
      </p:sp>
      <p:sp>
        <p:nvSpPr>
          <p:cNvPr id="23818" name="Rectangle 266"/>
          <p:cNvSpPr>
            <a:spLocks noChangeArrowheads="1"/>
          </p:cNvSpPr>
          <p:nvPr/>
        </p:nvSpPr>
        <p:spPr bwMode="auto">
          <a:xfrm>
            <a:off x="3733800" y="3352800"/>
            <a:ext cx="6858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endParaRPr lang="en-US" altLang="ja-JP"/>
          </a:p>
          <a:p>
            <a:pPr algn="r"/>
            <a:endParaRPr lang="en-US" altLang="ja-JP"/>
          </a:p>
          <a:p>
            <a:pPr algn="r"/>
            <a:r>
              <a:rPr lang="ja-JP" altLang="en-US"/>
              <a:t>１．０００</a:t>
            </a:r>
          </a:p>
          <a:p>
            <a:pPr algn="r"/>
            <a:r>
              <a:rPr lang="ja-JP" altLang="en-US"/>
              <a:t>０．２６１</a:t>
            </a:r>
          </a:p>
          <a:p>
            <a:pPr algn="r"/>
            <a:r>
              <a:rPr lang="ja-JP" altLang="en-US"/>
              <a:t>－０．１２９</a:t>
            </a:r>
          </a:p>
          <a:p>
            <a:pPr algn="r"/>
            <a:r>
              <a:rPr lang="ja-JP" altLang="en-US"/>
              <a:t>０．２４４</a:t>
            </a:r>
          </a:p>
        </p:txBody>
      </p:sp>
      <p:sp>
        <p:nvSpPr>
          <p:cNvPr id="23819" name="Rectangle 267"/>
          <p:cNvSpPr>
            <a:spLocks noChangeArrowheads="1"/>
          </p:cNvSpPr>
          <p:nvPr/>
        </p:nvSpPr>
        <p:spPr bwMode="auto">
          <a:xfrm>
            <a:off x="4419600" y="29718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人材</a:t>
            </a:r>
          </a:p>
        </p:txBody>
      </p:sp>
      <p:sp>
        <p:nvSpPr>
          <p:cNvPr id="23820" name="Rectangle 268"/>
          <p:cNvSpPr>
            <a:spLocks noChangeArrowheads="1"/>
          </p:cNvSpPr>
          <p:nvPr/>
        </p:nvSpPr>
        <p:spPr bwMode="auto">
          <a:xfrm>
            <a:off x="4419600" y="3352800"/>
            <a:ext cx="6096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endParaRPr lang="en-US" altLang="ja-JP"/>
          </a:p>
          <a:p>
            <a:pPr algn="r"/>
            <a:endParaRPr lang="en-US" altLang="ja-JP"/>
          </a:p>
          <a:p>
            <a:pPr algn="r"/>
            <a:endParaRPr lang="en-US" altLang="ja-JP"/>
          </a:p>
          <a:p>
            <a:pPr algn="r"/>
            <a:r>
              <a:rPr lang="ja-JP" altLang="en-US"/>
              <a:t>１．０００</a:t>
            </a:r>
          </a:p>
          <a:p>
            <a:pPr algn="r"/>
            <a:r>
              <a:rPr lang="ja-JP" altLang="en-US"/>
              <a:t>０．３６２</a:t>
            </a:r>
          </a:p>
          <a:p>
            <a:pPr algn="r"/>
            <a:r>
              <a:rPr lang="ja-JP" altLang="en-US"/>
              <a:t>０．３１９</a:t>
            </a:r>
          </a:p>
        </p:txBody>
      </p:sp>
      <p:sp>
        <p:nvSpPr>
          <p:cNvPr id="23821" name="Rectangle 269"/>
          <p:cNvSpPr>
            <a:spLocks noChangeArrowheads="1"/>
          </p:cNvSpPr>
          <p:nvPr/>
        </p:nvSpPr>
        <p:spPr bwMode="auto">
          <a:xfrm>
            <a:off x="5029200" y="29718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販売力</a:t>
            </a:r>
          </a:p>
        </p:txBody>
      </p:sp>
      <p:sp>
        <p:nvSpPr>
          <p:cNvPr id="23822" name="Rectangle 270"/>
          <p:cNvSpPr>
            <a:spLocks noChangeArrowheads="1"/>
          </p:cNvSpPr>
          <p:nvPr/>
        </p:nvSpPr>
        <p:spPr bwMode="auto">
          <a:xfrm>
            <a:off x="5029200" y="3352800"/>
            <a:ext cx="6096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endParaRPr lang="en-US" altLang="ja-JP"/>
          </a:p>
          <a:p>
            <a:pPr algn="r"/>
            <a:endParaRPr lang="en-US" altLang="ja-JP"/>
          </a:p>
          <a:p>
            <a:pPr algn="r"/>
            <a:endParaRPr lang="en-US" altLang="ja-JP"/>
          </a:p>
          <a:p>
            <a:pPr algn="r"/>
            <a:endParaRPr lang="en-US" altLang="ja-JP"/>
          </a:p>
          <a:p>
            <a:pPr algn="r"/>
            <a:r>
              <a:rPr lang="ja-JP" altLang="en-US"/>
              <a:t>１．０００</a:t>
            </a:r>
          </a:p>
          <a:p>
            <a:pPr algn="r"/>
            <a:r>
              <a:rPr lang="ja-JP" altLang="en-US"/>
              <a:t>０．６２０</a:t>
            </a:r>
          </a:p>
        </p:txBody>
      </p:sp>
      <p:sp>
        <p:nvSpPr>
          <p:cNvPr id="23823" name="Rectangle 271"/>
          <p:cNvSpPr>
            <a:spLocks noChangeArrowheads="1"/>
          </p:cNvSpPr>
          <p:nvPr/>
        </p:nvSpPr>
        <p:spPr bwMode="auto">
          <a:xfrm>
            <a:off x="5638800" y="29718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独自の</a:t>
            </a:r>
          </a:p>
          <a:p>
            <a:pPr algn="ctr"/>
            <a:r>
              <a:rPr lang="ja-JP" altLang="en-US"/>
              <a:t>経営路線</a:t>
            </a:r>
          </a:p>
        </p:txBody>
      </p:sp>
      <p:sp>
        <p:nvSpPr>
          <p:cNvPr id="23824" name="Rectangle 272"/>
          <p:cNvSpPr>
            <a:spLocks noChangeArrowheads="1"/>
          </p:cNvSpPr>
          <p:nvPr/>
        </p:nvSpPr>
        <p:spPr bwMode="auto">
          <a:xfrm>
            <a:off x="5638800" y="3352800"/>
            <a:ext cx="6096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ja-JP"/>
          </a:p>
          <a:p>
            <a:pPr algn="r"/>
            <a:endParaRPr lang="en-US" altLang="ja-JP"/>
          </a:p>
          <a:p>
            <a:pPr algn="r"/>
            <a:endParaRPr lang="en-US" altLang="ja-JP"/>
          </a:p>
          <a:p>
            <a:pPr algn="r"/>
            <a:endParaRPr lang="en-US" altLang="ja-JP"/>
          </a:p>
          <a:p>
            <a:pPr algn="r"/>
            <a:endParaRPr lang="en-US" altLang="ja-JP"/>
          </a:p>
          <a:p>
            <a:pPr algn="r"/>
            <a:endParaRPr lang="en-US" altLang="ja-JP"/>
          </a:p>
          <a:p>
            <a:pPr algn="r"/>
            <a:r>
              <a:rPr lang="ja-JP" altLang="en-US"/>
              <a:t>１．０００</a:t>
            </a:r>
          </a:p>
        </p:txBody>
      </p:sp>
      <p:sp>
        <p:nvSpPr>
          <p:cNvPr id="23826" name="Text Box 274"/>
          <p:cNvSpPr txBox="1">
            <a:spLocks noChangeArrowheads="1"/>
          </p:cNvSpPr>
          <p:nvPr/>
        </p:nvSpPr>
        <p:spPr bwMode="auto">
          <a:xfrm>
            <a:off x="381000" y="4572000"/>
            <a:ext cx="17351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５．固有値を計算する。（表５）</a:t>
            </a:r>
          </a:p>
        </p:txBody>
      </p:sp>
      <p:sp>
        <p:nvSpPr>
          <p:cNvPr id="23827" name="Text Box 275"/>
          <p:cNvSpPr txBox="1">
            <a:spLocks noChangeArrowheads="1"/>
          </p:cNvSpPr>
          <p:nvPr/>
        </p:nvSpPr>
        <p:spPr bwMode="auto">
          <a:xfrm>
            <a:off x="746125" y="4886325"/>
            <a:ext cx="1219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λ1</a:t>
            </a:r>
            <a:r>
              <a:rPr lang="en-US" altLang="ja-JP">
                <a:latin typeface="ＭＳ Ｐ明朝" pitchFamily="18" charset="-128"/>
              </a:rPr>
              <a:t> </a:t>
            </a:r>
            <a:r>
              <a:rPr lang="ja-JP" altLang="en-US">
                <a:latin typeface="ＭＳ Ｐ明朝" pitchFamily="18" charset="-128"/>
              </a:rPr>
              <a:t>＝ ｒ （Ｚ</a:t>
            </a:r>
            <a:r>
              <a:rPr lang="ja-JP" altLang="en-US" sz="800">
                <a:latin typeface="ＭＳ Ｐ明朝" pitchFamily="18" charset="-128"/>
              </a:rPr>
              <a:t> </a:t>
            </a:r>
            <a:r>
              <a:rPr lang="en-US" altLang="ja-JP" sz="900"/>
              <a:t>1</a:t>
            </a:r>
            <a:r>
              <a:rPr lang="ja-JP" altLang="en-US">
                <a:latin typeface="ＭＳ Ｐ明朝" pitchFamily="18" charset="-128"/>
              </a:rPr>
              <a:t>； Ｘ</a:t>
            </a:r>
            <a:r>
              <a:rPr lang="en-US" altLang="ja-JP" sz="900"/>
              <a:t>1</a:t>
            </a:r>
            <a:r>
              <a:rPr lang="ja-JP" altLang="en-US">
                <a:latin typeface="ＭＳ Ｐ明朝" pitchFamily="18" charset="-128"/>
              </a:rPr>
              <a:t>）</a:t>
            </a:r>
          </a:p>
        </p:txBody>
      </p:sp>
      <p:sp>
        <p:nvSpPr>
          <p:cNvPr id="23828" name="Text Box 276"/>
          <p:cNvSpPr txBox="1">
            <a:spLocks noChangeArrowheads="1"/>
          </p:cNvSpPr>
          <p:nvPr/>
        </p:nvSpPr>
        <p:spPr bwMode="auto">
          <a:xfrm>
            <a:off x="1790700" y="48260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2</a:t>
            </a:r>
          </a:p>
        </p:txBody>
      </p:sp>
      <p:sp>
        <p:nvSpPr>
          <p:cNvPr id="23829" name="Text Box 277"/>
          <p:cNvSpPr txBox="1">
            <a:spLocks noChangeArrowheads="1"/>
          </p:cNvSpPr>
          <p:nvPr/>
        </p:nvSpPr>
        <p:spPr bwMode="auto">
          <a:xfrm>
            <a:off x="1841500" y="4884738"/>
            <a:ext cx="2801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 ｒ （Ｚ</a:t>
            </a:r>
            <a:r>
              <a:rPr lang="en-US" altLang="ja-JP" sz="900"/>
              <a:t>1</a:t>
            </a:r>
            <a:r>
              <a:rPr lang="en-US" altLang="ja-JP" sz="700">
                <a:latin typeface="ＭＳ Ｐ明朝" pitchFamily="18" charset="-128"/>
              </a:rPr>
              <a:t> </a:t>
            </a:r>
            <a:r>
              <a:rPr lang="ja-JP" altLang="en-US">
                <a:latin typeface="ＭＳ Ｐ明朝" pitchFamily="18" charset="-128"/>
              </a:rPr>
              <a:t>； Ｘ</a:t>
            </a:r>
            <a:r>
              <a:rPr lang="en-US" altLang="ja-JP" sz="900"/>
              <a:t>2</a:t>
            </a:r>
            <a:r>
              <a:rPr lang="ja-JP" altLang="en-US">
                <a:latin typeface="ＭＳ Ｐ明朝" pitchFamily="18" charset="-128"/>
              </a:rPr>
              <a:t>）　　＋　・　・　・　・　＋　ｒ （Ｚ</a:t>
            </a:r>
            <a:r>
              <a:rPr lang="en-US" altLang="ja-JP" sz="900"/>
              <a:t>1</a:t>
            </a:r>
            <a:r>
              <a:rPr lang="en-US" altLang="ja-JP" sz="800">
                <a:latin typeface="ＭＳ Ｐ明朝" pitchFamily="18" charset="-128"/>
              </a:rPr>
              <a:t> </a:t>
            </a:r>
            <a:r>
              <a:rPr lang="ja-JP" altLang="en-US">
                <a:latin typeface="ＭＳ Ｐ明朝" pitchFamily="18" charset="-128"/>
              </a:rPr>
              <a:t>； Ｘ</a:t>
            </a:r>
            <a:r>
              <a:rPr lang="en-US" altLang="ja-JP" sz="800">
                <a:latin typeface="ＭＳ Ｐ明朝" pitchFamily="18" charset="-128"/>
              </a:rPr>
              <a:t>p</a:t>
            </a:r>
            <a:r>
              <a:rPr lang="ja-JP" altLang="en-US">
                <a:latin typeface="ＭＳ Ｐ明朝" pitchFamily="18" charset="-128"/>
              </a:rPr>
              <a:t>）</a:t>
            </a:r>
          </a:p>
        </p:txBody>
      </p:sp>
      <p:sp>
        <p:nvSpPr>
          <p:cNvPr id="23830" name="Text Box 278"/>
          <p:cNvSpPr txBox="1">
            <a:spLocks noChangeArrowheads="1"/>
          </p:cNvSpPr>
          <p:nvPr/>
        </p:nvSpPr>
        <p:spPr bwMode="auto">
          <a:xfrm>
            <a:off x="2660650" y="48260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2</a:t>
            </a:r>
          </a:p>
        </p:txBody>
      </p:sp>
      <p:sp>
        <p:nvSpPr>
          <p:cNvPr id="23831" name="Text Box 279"/>
          <p:cNvSpPr txBox="1">
            <a:spLocks noChangeArrowheads="1"/>
          </p:cNvSpPr>
          <p:nvPr/>
        </p:nvSpPr>
        <p:spPr bwMode="auto">
          <a:xfrm>
            <a:off x="4457700" y="4826000"/>
            <a:ext cx="23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ＭＳ Ｐ明朝" pitchFamily="18" charset="-128"/>
              </a:rPr>
              <a:t>2</a:t>
            </a:r>
          </a:p>
        </p:txBody>
      </p:sp>
      <p:sp>
        <p:nvSpPr>
          <p:cNvPr id="23832" name="Text Box 280"/>
          <p:cNvSpPr txBox="1">
            <a:spLocks noChangeArrowheads="1"/>
          </p:cNvSpPr>
          <p:nvPr/>
        </p:nvSpPr>
        <p:spPr bwMode="auto">
          <a:xfrm>
            <a:off x="898525" y="5130800"/>
            <a:ext cx="184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a:p>
        </p:txBody>
      </p:sp>
      <p:sp>
        <p:nvSpPr>
          <p:cNvPr id="23833" name="Text Box 281"/>
          <p:cNvSpPr txBox="1">
            <a:spLocks noChangeArrowheads="1"/>
          </p:cNvSpPr>
          <p:nvPr/>
        </p:nvSpPr>
        <p:spPr bwMode="auto">
          <a:xfrm>
            <a:off x="898525" y="5191125"/>
            <a:ext cx="423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λ1</a:t>
            </a:r>
            <a:r>
              <a:rPr lang="ja-JP" altLang="en-US"/>
              <a:t>　：　固有値（主成分の変数Ｘに対する相関係数の２乗の和、総合寄与率）</a:t>
            </a:r>
          </a:p>
        </p:txBody>
      </p:sp>
      <p:sp>
        <p:nvSpPr>
          <p:cNvPr id="23834" name="Text Box 282"/>
          <p:cNvSpPr txBox="1">
            <a:spLocks noChangeArrowheads="1"/>
          </p:cNvSpPr>
          <p:nvPr/>
        </p:nvSpPr>
        <p:spPr bwMode="auto">
          <a:xfrm>
            <a:off x="933450" y="5435600"/>
            <a:ext cx="1785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Ｚ</a:t>
            </a:r>
            <a:r>
              <a:rPr lang="en-US" altLang="ja-JP"/>
              <a:t>1</a:t>
            </a:r>
            <a:r>
              <a:rPr lang="ja-JP" altLang="en-US"/>
              <a:t>　：　総合指標（第１主成分）</a:t>
            </a:r>
          </a:p>
        </p:txBody>
      </p:sp>
      <p:sp>
        <p:nvSpPr>
          <p:cNvPr id="23835" name="Text Box 283"/>
          <p:cNvSpPr txBox="1">
            <a:spLocks noChangeArrowheads="1"/>
          </p:cNvSpPr>
          <p:nvPr/>
        </p:nvSpPr>
        <p:spPr bwMode="auto">
          <a:xfrm>
            <a:off x="2862263" y="5435600"/>
            <a:ext cx="2114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Ｘ</a:t>
            </a:r>
            <a:r>
              <a:rPr lang="en-US" altLang="ja-JP"/>
              <a:t>1</a:t>
            </a:r>
            <a:r>
              <a:rPr lang="ja-JP" altLang="en-US"/>
              <a:t>　：　変数（基準化した数値を使う）</a:t>
            </a:r>
          </a:p>
        </p:txBody>
      </p:sp>
      <p:sp>
        <p:nvSpPr>
          <p:cNvPr id="23836" name="Rectangle 284"/>
          <p:cNvSpPr>
            <a:spLocks noChangeArrowheads="1"/>
          </p:cNvSpPr>
          <p:nvPr/>
        </p:nvSpPr>
        <p:spPr bwMode="auto">
          <a:xfrm>
            <a:off x="685800" y="6010275"/>
            <a:ext cx="4572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主成分</a:t>
            </a:r>
          </a:p>
        </p:txBody>
      </p:sp>
      <p:sp>
        <p:nvSpPr>
          <p:cNvPr id="23837" name="Rectangle 285"/>
          <p:cNvSpPr>
            <a:spLocks noChangeArrowheads="1"/>
          </p:cNvSpPr>
          <p:nvPr/>
        </p:nvSpPr>
        <p:spPr bwMode="auto">
          <a:xfrm>
            <a:off x="1752600" y="6010275"/>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a:t>
            </a:r>
          </a:p>
        </p:txBody>
      </p:sp>
      <p:sp>
        <p:nvSpPr>
          <p:cNvPr id="23838" name="Rectangle 286"/>
          <p:cNvSpPr>
            <a:spLocks noChangeArrowheads="1"/>
          </p:cNvSpPr>
          <p:nvPr/>
        </p:nvSpPr>
        <p:spPr bwMode="auto">
          <a:xfrm>
            <a:off x="685800" y="6238875"/>
            <a:ext cx="4572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a:t>
            </a:r>
          </a:p>
          <a:p>
            <a:pPr algn="ctr"/>
            <a:r>
              <a:rPr lang="ja-JP" altLang="en-US"/>
              <a:t>２</a:t>
            </a:r>
          </a:p>
          <a:p>
            <a:pPr algn="ctr"/>
            <a:r>
              <a:rPr lang="ja-JP" altLang="en-US"/>
              <a:t>３</a:t>
            </a:r>
          </a:p>
          <a:p>
            <a:pPr algn="ctr"/>
            <a:r>
              <a:rPr lang="ja-JP" altLang="en-US"/>
              <a:t>４</a:t>
            </a:r>
          </a:p>
          <a:p>
            <a:pPr algn="ctr"/>
            <a:r>
              <a:rPr lang="ja-JP" altLang="en-US"/>
              <a:t>５</a:t>
            </a:r>
          </a:p>
        </p:txBody>
      </p:sp>
      <p:sp>
        <p:nvSpPr>
          <p:cNvPr id="23839" name="Rectangle 287"/>
          <p:cNvSpPr>
            <a:spLocks noChangeArrowheads="1"/>
          </p:cNvSpPr>
          <p:nvPr/>
        </p:nvSpPr>
        <p:spPr bwMode="auto">
          <a:xfrm>
            <a:off x="1752600" y="6238875"/>
            <a:ext cx="6096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３３．６９</a:t>
            </a:r>
          </a:p>
          <a:p>
            <a:pPr algn="r"/>
            <a:r>
              <a:rPr lang="ja-JP" altLang="en-US"/>
              <a:t>２７．１６</a:t>
            </a:r>
          </a:p>
          <a:p>
            <a:pPr algn="r"/>
            <a:r>
              <a:rPr lang="ja-JP" altLang="en-US"/>
              <a:t>１６．４２</a:t>
            </a:r>
          </a:p>
          <a:p>
            <a:pPr algn="r"/>
            <a:r>
              <a:rPr lang="ja-JP" altLang="en-US"/>
              <a:t>１５．１９</a:t>
            </a:r>
          </a:p>
          <a:p>
            <a:pPr algn="r"/>
            <a:r>
              <a:rPr lang="ja-JP" altLang="en-US"/>
              <a:t>４．４１</a:t>
            </a:r>
          </a:p>
        </p:txBody>
      </p:sp>
      <p:sp>
        <p:nvSpPr>
          <p:cNvPr id="23840" name="Rectangle 288"/>
          <p:cNvSpPr>
            <a:spLocks noChangeArrowheads="1"/>
          </p:cNvSpPr>
          <p:nvPr/>
        </p:nvSpPr>
        <p:spPr bwMode="auto">
          <a:xfrm>
            <a:off x="1143000" y="6010275"/>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固有値</a:t>
            </a:r>
          </a:p>
        </p:txBody>
      </p:sp>
      <p:sp>
        <p:nvSpPr>
          <p:cNvPr id="23841" name="Rectangle 289"/>
          <p:cNvSpPr>
            <a:spLocks noChangeArrowheads="1"/>
          </p:cNvSpPr>
          <p:nvPr/>
        </p:nvSpPr>
        <p:spPr bwMode="auto">
          <a:xfrm>
            <a:off x="1143000" y="6238875"/>
            <a:ext cx="6096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２．３５８</a:t>
            </a:r>
          </a:p>
          <a:p>
            <a:pPr algn="r"/>
            <a:r>
              <a:rPr lang="ja-JP" altLang="en-US"/>
              <a:t>１．９０１</a:t>
            </a:r>
          </a:p>
          <a:p>
            <a:pPr algn="r"/>
            <a:r>
              <a:rPr lang="ja-JP" altLang="en-US"/>
              <a:t>１．１４９</a:t>
            </a:r>
          </a:p>
          <a:p>
            <a:pPr algn="r"/>
            <a:r>
              <a:rPr lang="ja-JP" altLang="en-US"/>
              <a:t>１．０６３</a:t>
            </a:r>
          </a:p>
          <a:p>
            <a:pPr algn="r"/>
            <a:r>
              <a:rPr lang="ja-JP" altLang="en-US"/>
              <a:t>０．３０９</a:t>
            </a:r>
          </a:p>
        </p:txBody>
      </p:sp>
      <p:sp>
        <p:nvSpPr>
          <p:cNvPr id="23842" name="Rectangle 290"/>
          <p:cNvSpPr>
            <a:spLocks noChangeArrowheads="1"/>
          </p:cNvSpPr>
          <p:nvPr/>
        </p:nvSpPr>
        <p:spPr bwMode="auto">
          <a:xfrm>
            <a:off x="2362200" y="6010275"/>
            <a:ext cx="6096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累積％</a:t>
            </a:r>
          </a:p>
        </p:txBody>
      </p:sp>
      <p:sp>
        <p:nvSpPr>
          <p:cNvPr id="23843" name="Rectangle 291"/>
          <p:cNvSpPr>
            <a:spLocks noChangeArrowheads="1"/>
          </p:cNvSpPr>
          <p:nvPr/>
        </p:nvSpPr>
        <p:spPr bwMode="auto">
          <a:xfrm>
            <a:off x="2362200" y="6238875"/>
            <a:ext cx="6096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３３．６９</a:t>
            </a:r>
          </a:p>
          <a:p>
            <a:pPr algn="r"/>
            <a:r>
              <a:rPr lang="ja-JP" altLang="en-US"/>
              <a:t>６０．８５</a:t>
            </a:r>
          </a:p>
          <a:p>
            <a:pPr algn="r"/>
            <a:r>
              <a:rPr lang="ja-JP" altLang="en-US"/>
              <a:t>７７．２７</a:t>
            </a:r>
          </a:p>
          <a:p>
            <a:pPr algn="r"/>
            <a:r>
              <a:rPr lang="ja-JP" altLang="en-US"/>
              <a:t>９２．４６</a:t>
            </a:r>
          </a:p>
          <a:p>
            <a:pPr algn="r"/>
            <a:r>
              <a:rPr lang="ja-JP" altLang="en-US"/>
              <a:t>９６．８７</a:t>
            </a:r>
          </a:p>
        </p:txBody>
      </p:sp>
      <p:sp>
        <p:nvSpPr>
          <p:cNvPr id="23844" name="Text Box 292"/>
          <p:cNvSpPr txBox="1">
            <a:spLocks noChangeArrowheads="1"/>
          </p:cNvSpPr>
          <p:nvPr/>
        </p:nvSpPr>
        <p:spPr bwMode="auto">
          <a:xfrm>
            <a:off x="742950" y="5753100"/>
            <a:ext cx="1023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表５　　　固有値</a:t>
            </a:r>
          </a:p>
        </p:txBody>
      </p:sp>
      <p:sp>
        <p:nvSpPr>
          <p:cNvPr id="23845" name="Text Box 293"/>
          <p:cNvSpPr txBox="1">
            <a:spLocks noChangeArrowheads="1"/>
          </p:cNvSpPr>
          <p:nvPr/>
        </p:nvSpPr>
        <p:spPr bwMode="auto">
          <a:xfrm>
            <a:off x="742950" y="7772400"/>
            <a:ext cx="1317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表６　　　固有ベクトル</a:t>
            </a:r>
          </a:p>
        </p:txBody>
      </p:sp>
      <p:sp>
        <p:nvSpPr>
          <p:cNvPr id="23846" name="Text Box 294"/>
          <p:cNvSpPr txBox="1">
            <a:spLocks noChangeArrowheads="1"/>
          </p:cNvSpPr>
          <p:nvPr/>
        </p:nvSpPr>
        <p:spPr bwMode="auto">
          <a:xfrm>
            <a:off x="381000" y="7467600"/>
            <a:ext cx="18954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６．固有ベクトルを求める。（表６）</a:t>
            </a:r>
          </a:p>
        </p:txBody>
      </p:sp>
      <p:sp>
        <p:nvSpPr>
          <p:cNvPr id="23847" name="Rectangle 295"/>
          <p:cNvSpPr>
            <a:spLocks noChangeArrowheads="1"/>
          </p:cNvSpPr>
          <p:nvPr/>
        </p:nvSpPr>
        <p:spPr bwMode="auto">
          <a:xfrm>
            <a:off x="685800" y="8016875"/>
            <a:ext cx="1066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評　価　項　目</a:t>
            </a:r>
          </a:p>
        </p:txBody>
      </p:sp>
      <p:sp>
        <p:nvSpPr>
          <p:cNvPr id="23848" name="Rectangle 296"/>
          <p:cNvSpPr>
            <a:spLocks noChangeArrowheads="1"/>
          </p:cNvSpPr>
          <p:nvPr/>
        </p:nvSpPr>
        <p:spPr bwMode="auto">
          <a:xfrm>
            <a:off x="2514600" y="80168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第２主成分</a:t>
            </a:r>
          </a:p>
        </p:txBody>
      </p:sp>
      <p:sp>
        <p:nvSpPr>
          <p:cNvPr id="23849" name="Rectangle 297"/>
          <p:cNvSpPr>
            <a:spLocks noChangeArrowheads="1"/>
          </p:cNvSpPr>
          <p:nvPr/>
        </p:nvSpPr>
        <p:spPr bwMode="auto">
          <a:xfrm>
            <a:off x="685800" y="8245475"/>
            <a:ext cx="1066800" cy="746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財務力</a:t>
            </a:r>
          </a:p>
          <a:p>
            <a:r>
              <a:rPr lang="ja-JP" altLang="en-US"/>
              <a:t>商品開発力</a:t>
            </a:r>
          </a:p>
          <a:p>
            <a:r>
              <a:rPr lang="ja-JP" altLang="en-US"/>
              <a:t>企業イメージ</a:t>
            </a:r>
          </a:p>
          <a:p>
            <a:r>
              <a:rPr lang="ja-JP" altLang="en-US"/>
              <a:t>マーケット成長性</a:t>
            </a:r>
          </a:p>
        </p:txBody>
      </p:sp>
      <p:sp>
        <p:nvSpPr>
          <p:cNvPr id="23850" name="Rectangle 298"/>
          <p:cNvSpPr>
            <a:spLocks noChangeArrowheads="1"/>
          </p:cNvSpPr>
          <p:nvPr/>
        </p:nvSpPr>
        <p:spPr bwMode="auto">
          <a:xfrm>
            <a:off x="2514600" y="8245475"/>
            <a:ext cx="762000" cy="746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０．０１９</a:t>
            </a:r>
          </a:p>
          <a:p>
            <a:pPr algn="r"/>
            <a:r>
              <a:rPr lang="ja-JP" altLang="en-US"/>
              <a:t>－０．３０４</a:t>
            </a:r>
          </a:p>
          <a:p>
            <a:pPr algn="r"/>
            <a:r>
              <a:rPr lang="ja-JP" altLang="en-US"/>
              <a:t>－０．６４２</a:t>
            </a:r>
          </a:p>
          <a:p>
            <a:pPr algn="r"/>
            <a:r>
              <a:rPr lang="ja-JP" altLang="en-US"/>
              <a:t>－０．０１４</a:t>
            </a:r>
          </a:p>
        </p:txBody>
      </p:sp>
      <p:sp>
        <p:nvSpPr>
          <p:cNvPr id="23851" name="Rectangle 299"/>
          <p:cNvSpPr>
            <a:spLocks noChangeArrowheads="1"/>
          </p:cNvSpPr>
          <p:nvPr/>
        </p:nvSpPr>
        <p:spPr bwMode="auto">
          <a:xfrm>
            <a:off x="1752600" y="80168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第１主成分</a:t>
            </a:r>
          </a:p>
        </p:txBody>
      </p:sp>
      <p:sp>
        <p:nvSpPr>
          <p:cNvPr id="23852" name="Rectangle 300"/>
          <p:cNvSpPr>
            <a:spLocks noChangeArrowheads="1"/>
          </p:cNvSpPr>
          <p:nvPr/>
        </p:nvSpPr>
        <p:spPr bwMode="auto">
          <a:xfrm>
            <a:off x="1752600" y="8245475"/>
            <a:ext cx="762000" cy="746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－０．００４</a:t>
            </a:r>
          </a:p>
          <a:p>
            <a:pPr algn="r"/>
            <a:r>
              <a:rPr lang="ja-JP" altLang="en-US"/>
              <a:t>０．５４７</a:t>
            </a:r>
          </a:p>
          <a:p>
            <a:pPr algn="r"/>
            <a:r>
              <a:rPr lang="ja-JP" altLang="en-US"/>
              <a:t>０．１０３</a:t>
            </a:r>
          </a:p>
          <a:p>
            <a:pPr algn="r"/>
            <a:r>
              <a:rPr lang="ja-JP" altLang="en-US"/>
              <a:t>０．２３６</a:t>
            </a:r>
          </a:p>
        </p:txBody>
      </p:sp>
      <p:sp>
        <p:nvSpPr>
          <p:cNvPr id="23855" name="Rectangle 303"/>
          <p:cNvSpPr>
            <a:spLocks noChangeArrowheads="1"/>
          </p:cNvSpPr>
          <p:nvPr/>
        </p:nvSpPr>
        <p:spPr bwMode="auto">
          <a:xfrm>
            <a:off x="4038600" y="80168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第４主成分</a:t>
            </a:r>
          </a:p>
        </p:txBody>
      </p:sp>
      <p:sp>
        <p:nvSpPr>
          <p:cNvPr id="23856" name="Rectangle 304"/>
          <p:cNvSpPr>
            <a:spLocks noChangeArrowheads="1"/>
          </p:cNvSpPr>
          <p:nvPr/>
        </p:nvSpPr>
        <p:spPr bwMode="auto">
          <a:xfrm>
            <a:off x="4038600" y="8245475"/>
            <a:ext cx="762000" cy="746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－０．１８９</a:t>
            </a:r>
          </a:p>
          <a:p>
            <a:pPr algn="r"/>
            <a:r>
              <a:rPr lang="ja-JP" altLang="en-US"/>
              <a:t>－０．０９８</a:t>
            </a:r>
          </a:p>
          <a:p>
            <a:pPr algn="r"/>
            <a:r>
              <a:rPr lang="ja-JP" altLang="en-US"/>
              <a:t>－０．１３８</a:t>
            </a:r>
          </a:p>
          <a:p>
            <a:pPr algn="r"/>
            <a:r>
              <a:rPr lang="ja-JP" altLang="en-US"/>
              <a:t>０．８５６</a:t>
            </a:r>
          </a:p>
        </p:txBody>
      </p:sp>
      <p:sp>
        <p:nvSpPr>
          <p:cNvPr id="23857" name="Rectangle 305"/>
          <p:cNvSpPr>
            <a:spLocks noChangeArrowheads="1"/>
          </p:cNvSpPr>
          <p:nvPr/>
        </p:nvSpPr>
        <p:spPr bwMode="auto">
          <a:xfrm>
            <a:off x="3276600" y="80168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第３主成分</a:t>
            </a:r>
          </a:p>
        </p:txBody>
      </p:sp>
      <p:sp>
        <p:nvSpPr>
          <p:cNvPr id="23858" name="Rectangle 306"/>
          <p:cNvSpPr>
            <a:spLocks noChangeArrowheads="1"/>
          </p:cNvSpPr>
          <p:nvPr/>
        </p:nvSpPr>
        <p:spPr bwMode="auto">
          <a:xfrm>
            <a:off x="3276600" y="8245475"/>
            <a:ext cx="762000" cy="746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０．９０７</a:t>
            </a:r>
          </a:p>
          <a:p>
            <a:pPr algn="r"/>
            <a:r>
              <a:rPr lang="ja-JP" altLang="en-US"/>
              <a:t>０．２０７</a:t>
            </a:r>
          </a:p>
          <a:p>
            <a:pPr algn="r"/>
            <a:r>
              <a:rPr lang="ja-JP" altLang="en-US"/>
              <a:t>－０．２４７</a:t>
            </a:r>
          </a:p>
          <a:p>
            <a:pPr algn="r"/>
            <a:r>
              <a:rPr lang="ja-JP" altLang="en-US"/>
              <a:t>０．１７９</a:t>
            </a:r>
          </a:p>
        </p:txBody>
      </p:sp>
      <p:sp>
        <p:nvSpPr>
          <p:cNvPr id="23859" name="Rectangle 307"/>
          <p:cNvSpPr>
            <a:spLocks noChangeArrowheads="1"/>
          </p:cNvSpPr>
          <p:nvPr/>
        </p:nvSpPr>
        <p:spPr bwMode="auto">
          <a:xfrm>
            <a:off x="4800600" y="8016875"/>
            <a:ext cx="3048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0" name="Rectangle 308"/>
          <p:cNvSpPr>
            <a:spLocks noChangeArrowheads="1"/>
          </p:cNvSpPr>
          <p:nvPr/>
        </p:nvSpPr>
        <p:spPr bwMode="auto">
          <a:xfrm>
            <a:off x="4800600" y="8245475"/>
            <a:ext cx="304800" cy="7461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ja-JP" altLang="ja-JP"/>
          </a:p>
        </p:txBody>
      </p:sp>
      <p:sp>
        <p:nvSpPr>
          <p:cNvPr id="23861" name="Rectangle 309"/>
          <p:cNvSpPr>
            <a:spLocks noChangeArrowheads="1"/>
          </p:cNvSpPr>
          <p:nvPr/>
        </p:nvSpPr>
        <p:spPr bwMode="auto">
          <a:xfrm>
            <a:off x="685800" y="8991600"/>
            <a:ext cx="10668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2" name="Rectangle 310"/>
          <p:cNvSpPr>
            <a:spLocks noChangeArrowheads="1"/>
          </p:cNvSpPr>
          <p:nvPr/>
        </p:nvSpPr>
        <p:spPr bwMode="auto">
          <a:xfrm>
            <a:off x="1752600" y="8991600"/>
            <a:ext cx="7620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3" name="Rectangle 311"/>
          <p:cNvSpPr>
            <a:spLocks noChangeArrowheads="1"/>
          </p:cNvSpPr>
          <p:nvPr/>
        </p:nvSpPr>
        <p:spPr bwMode="auto">
          <a:xfrm>
            <a:off x="2514600" y="8991600"/>
            <a:ext cx="7620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4" name="Rectangle 312"/>
          <p:cNvSpPr>
            <a:spLocks noChangeArrowheads="1"/>
          </p:cNvSpPr>
          <p:nvPr/>
        </p:nvSpPr>
        <p:spPr bwMode="auto">
          <a:xfrm>
            <a:off x="3276600" y="8991600"/>
            <a:ext cx="7620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5" name="Rectangle 313"/>
          <p:cNvSpPr>
            <a:spLocks noChangeArrowheads="1"/>
          </p:cNvSpPr>
          <p:nvPr/>
        </p:nvSpPr>
        <p:spPr bwMode="auto">
          <a:xfrm>
            <a:off x="4038600" y="8991600"/>
            <a:ext cx="7620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6" name="Rectangle 314"/>
          <p:cNvSpPr>
            <a:spLocks noChangeArrowheads="1"/>
          </p:cNvSpPr>
          <p:nvPr/>
        </p:nvSpPr>
        <p:spPr bwMode="auto">
          <a:xfrm>
            <a:off x="4800600" y="8991600"/>
            <a:ext cx="3048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67" name="Text Box 315"/>
          <p:cNvSpPr txBox="1">
            <a:spLocks noChangeArrowheads="1"/>
          </p:cNvSpPr>
          <p:nvPr/>
        </p:nvSpPr>
        <p:spPr bwMode="auto">
          <a:xfrm>
            <a:off x="898525" y="9251950"/>
            <a:ext cx="1933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表枠の破線部分は省略を示す</a:t>
            </a:r>
          </a:p>
        </p:txBody>
      </p:sp>
      <p:sp>
        <p:nvSpPr>
          <p:cNvPr id="23868" name="Text Box 316"/>
          <p:cNvSpPr txBox="1">
            <a:spLocks noChangeArrowheads="1"/>
          </p:cNvSpPr>
          <p:nvPr/>
        </p:nvSpPr>
        <p:spPr bwMode="auto">
          <a:xfrm>
            <a:off x="3276600" y="6248400"/>
            <a:ext cx="1933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表枠の破線部分は省略を示す</a:t>
            </a:r>
          </a:p>
        </p:txBody>
      </p:sp>
      <p:sp>
        <p:nvSpPr>
          <p:cNvPr id="23869" name="Rectangle 317"/>
          <p:cNvSpPr>
            <a:spLocks noChangeArrowheads="1"/>
          </p:cNvSpPr>
          <p:nvPr/>
        </p:nvSpPr>
        <p:spPr bwMode="auto">
          <a:xfrm>
            <a:off x="685800" y="7073900"/>
            <a:ext cx="457200" cy="1968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70" name="Rectangle 318"/>
          <p:cNvSpPr>
            <a:spLocks noChangeArrowheads="1"/>
          </p:cNvSpPr>
          <p:nvPr/>
        </p:nvSpPr>
        <p:spPr bwMode="auto">
          <a:xfrm>
            <a:off x="1143000" y="7073900"/>
            <a:ext cx="609600" cy="1968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73" name="Rectangle 321"/>
          <p:cNvSpPr>
            <a:spLocks noChangeArrowheads="1"/>
          </p:cNvSpPr>
          <p:nvPr/>
        </p:nvSpPr>
        <p:spPr bwMode="auto">
          <a:xfrm>
            <a:off x="1752600" y="7073900"/>
            <a:ext cx="609600" cy="1968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74" name="Rectangle 322"/>
          <p:cNvSpPr>
            <a:spLocks noChangeArrowheads="1"/>
          </p:cNvSpPr>
          <p:nvPr/>
        </p:nvSpPr>
        <p:spPr bwMode="auto">
          <a:xfrm>
            <a:off x="2362200" y="7073900"/>
            <a:ext cx="609600" cy="1968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3875" name="Rectangle 323"/>
          <p:cNvSpPr>
            <a:spLocks noChangeArrowheads="1"/>
          </p:cNvSpPr>
          <p:nvPr/>
        </p:nvSpPr>
        <p:spPr bwMode="auto">
          <a:xfrm>
            <a:off x="3429000" y="2466975"/>
            <a:ext cx="2133600" cy="1143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876" name="Text Box 324"/>
          <p:cNvSpPr txBox="1">
            <a:spLocks noChangeArrowheads="1"/>
          </p:cNvSpPr>
          <p:nvPr/>
        </p:nvSpPr>
        <p:spPr bwMode="auto">
          <a:xfrm>
            <a:off x="3429000" y="2590800"/>
            <a:ext cx="1933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表枠の破線部分は省略を示す</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（１９／２１）</a:t>
            </a:r>
          </a:p>
        </p:txBody>
      </p:sp>
      <p:sp>
        <p:nvSpPr>
          <p:cNvPr id="24579"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24580"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598"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24599" name="Rectangle 2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24668" name="Text Box 92"/>
          <p:cNvSpPr txBox="1">
            <a:spLocks noChangeArrowheads="1"/>
          </p:cNvSpPr>
          <p:nvPr/>
        </p:nvSpPr>
        <p:spPr bwMode="auto">
          <a:xfrm>
            <a:off x="381000" y="762000"/>
            <a:ext cx="40084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７．因子負荷量は固有ベクトルに固有値の平方根をかけて求める。（表７）</a:t>
            </a:r>
          </a:p>
        </p:txBody>
      </p:sp>
      <p:sp>
        <p:nvSpPr>
          <p:cNvPr id="24669" name="Text Box 93"/>
          <p:cNvSpPr txBox="1">
            <a:spLocks noChangeArrowheads="1"/>
          </p:cNvSpPr>
          <p:nvPr/>
        </p:nvSpPr>
        <p:spPr bwMode="auto">
          <a:xfrm>
            <a:off x="742950" y="990600"/>
            <a:ext cx="1277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表７　　　因子負荷量</a:t>
            </a:r>
          </a:p>
        </p:txBody>
      </p:sp>
      <p:sp>
        <p:nvSpPr>
          <p:cNvPr id="24670" name="Rectangle 94"/>
          <p:cNvSpPr>
            <a:spLocks noChangeArrowheads="1"/>
          </p:cNvSpPr>
          <p:nvPr/>
        </p:nvSpPr>
        <p:spPr bwMode="auto">
          <a:xfrm>
            <a:off x="685800" y="1235075"/>
            <a:ext cx="10668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評　価　項　目</a:t>
            </a:r>
          </a:p>
        </p:txBody>
      </p:sp>
      <p:sp>
        <p:nvSpPr>
          <p:cNvPr id="24671" name="Rectangle 95"/>
          <p:cNvSpPr>
            <a:spLocks noChangeArrowheads="1"/>
          </p:cNvSpPr>
          <p:nvPr/>
        </p:nvSpPr>
        <p:spPr bwMode="auto">
          <a:xfrm>
            <a:off x="2514600" y="12350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第２主成分</a:t>
            </a:r>
          </a:p>
        </p:txBody>
      </p:sp>
      <p:sp>
        <p:nvSpPr>
          <p:cNvPr id="24672" name="Rectangle 96"/>
          <p:cNvSpPr>
            <a:spLocks noChangeArrowheads="1"/>
          </p:cNvSpPr>
          <p:nvPr/>
        </p:nvSpPr>
        <p:spPr bwMode="auto">
          <a:xfrm>
            <a:off x="685800" y="1463675"/>
            <a:ext cx="10668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財務力</a:t>
            </a:r>
          </a:p>
          <a:p>
            <a:r>
              <a:rPr lang="ja-JP" altLang="en-US"/>
              <a:t>商品開発力</a:t>
            </a:r>
          </a:p>
          <a:p>
            <a:r>
              <a:rPr lang="ja-JP" altLang="en-US"/>
              <a:t>企業イメージ</a:t>
            </a:r>
          </a:p>
          <a:p>
            <a:r>
              <a:rPr lang="ja-JP" altLang="en-US"/>
              <a:t>マーケット成長性</a:t>
            </a:r>
          </a:p>
          <a:p>
            <a:endParaRPr lang="en-US" altLang="ja-JP"/>
          </a:p>
        </p:txBody>
      </p:sp>
      <p:sp>
        <p:nvSpPr>
          <p:cNvPr id="24673" name="Rectangle 97"/>
          <p:cNvSpPr>
            <a:spLocks noChangeArrowheads="1"/>
          </p:cNvSpPr>
          <p:nvPr/>
        </p:nvSpPr>
        <p:spPr bwMode="auto">
          <a:xfrm>
            <a:off x="2514600" y="1463675"/>
            <a:ext cx="7620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０．０２７</a:t>
            </a:r>
          </a:p>
          <a:p>
            <a:pPr algn="r"/>
            <a:r>
              <a:rPr lang="ja-JP" altLang="en-US"/>
              <a:t>－０．４１９</a:t>
            </a:r>
          </a:p>
          <a:p>
            <a:pPr algn="r"/>
            <a:r>
              <a:rPr lang="ja-JP" altLang="en-US"/>
              <a:t>－０．８８５</a:t>
            </a:r>
          </a:p>
          <a:p>
            <a:pPr algn="r"/>
            <a:r>
              <a:rPr lang="ja-JP" altLang="en-US"/>
              <a:t>－０．０１９</a:t>
            </a:r>
          </a:p>
          <a:p>
            <a:pPr algn="r"/>
            <a:endParaRPr lang="en-US" altLang="ja-JP"/>
          </a:p>
        </p:txBody>
      </p:sp>
      <p:sp>
        <p:nvSpPr>
          <p:cNvPr id="24674" name="Rectangle 98"/>
          <p:cNvSpPr>
            <a:spLocks noChangeArrowheads="1"/>
          </p:cNvSpPr>
          <p:nvPr/>
        </p:nvSpPr>
        <p:spPr bwMode="auto">
          <a:xfrm>
            <a:off x="1752600" y="12350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第１主成分</a:t>
            </a:r>
          </a:p>
        </p:txBody>
      </p:sp>
      <p:sp>
        <p:nvSpPr>
          <p:cNvPr id="24675" name="Rectangle 99"/>
          <p:cNvSpPr>
            <a:spLocks noChangeArrowheads="1"/>
          </p:cNvSpPr>
          <p:nvPr/>
        </p:nvSpPr>
        <p:spPr bwMode="auto">
          <a:xfrm>
            <a:off x="1752600" y="1463675"/>
            <a:ext cx="7620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－０．００６</a:t>
            </a:r>
          </a:p>
          <a:p>
            <a:pPr algn="r"/>
            <a:r>
              <a:rPr lang="ja-JP" altLang="en-US"/>
              <a:t>０．８４０</a:t>
            </a:r>
          </a:p>
          <a:p>
            <a:pPr algn="r"/>
            <a:r>
              <a:rPr lang="ja-JP" altLang="en-US"/>
              <a:t>０．１５９</a:t>
            </a:r>
          </a:p>
          <a:p>
            <a:pPr algn="r"/>
            <a:r>
              <a:rPr lang="ja-JP" altLang="en-US"/>
              <a:t>０．３６２</a:t>
            </a:r>
          </a:p>
          <a:p>
            <a:pPr algn="r"/>
            <a:endParaRPr lang="en-US" altLang="ja-JP"/>
          </a:p>
        </p:txBody>
      </p:sp>
      <p:sp>
        <p:nvSpPr>
          <p:cNvPr id="24676" name="Rectangle 100"/>
          <p:cNvSpPr>
            <a:spLocks noChangeArrowheads="1"/>
          </p:cNvSpPr>
          <p:nvPr/>
        </p:nvSpPr>
        <p:spPr bwMode="auto">
          <a:xfrm>
            <a:off x="4038600" y="12350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第４主成分</a:t>
            </a:r>
          </a:p>
        </p:txBody>
      </p:sp>
      <p:sp>
        <p:nvSpPr>
          <p:cNvPr id="24677" name="Rectangle 101"/>
          <p:cNvSpPr>
            <a:spLocks noChangeArrowheads="1"/>
          </p:cNvSpPr>
          <p:nvPr/>
        </p:nvSpPr>
        <p:spPr bwMode="auto">
          <a:xfrm>
            <a:off x="4038600" y="1463675"/>
            <a:ext cx="7620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－０．１９４</a:t>
            </a:r>
          </a:p>
          <a:p>
            <a:pPr algn="r"/>
            <a:r>
              <a:rPr lang="ja-JP" altLang="en-US"/>
              <a:t>－０．１０１</a:t>
            </a:r>
          </a:p>
          <a:p>
            <a:pPr algn="r"/>
            <a:r>
              <a:rPr lang="ja-JP" altLang="en-US"/>
              <a:t>－０．１４２</a:t>
            </a:r>
          </a:p>
          <a:p>
            <a:pPr algn="r"/>
            <a:r>
              <a:rPr lang="ja-JP" altLang="en-US"/>
              <a:t>０．８８３</a:t>
            </a:r>
          </a:p>
          <a:p>
            <a:pPr algn="r"/>
            <a:endParaRPr lang="en-US" altLang="ja-JP"/>
          </a:p>
        </p:txBody>
      </p:sp>
      <p:sp>
        <p:nvSpPr>
          <p:cNvPr id="24678" name="Rectangle 102"/>
          <p:cNvSpPr>
            <a:spLocks noChangeArrowheads="1"/>
          </p:cNvSpPr>
          <p:nvPr/>
        </p:nvSpPr>
        <p:spPr bwMode="auto">
          <a:xfrm>
            <a:off x="3276600" y="1235075"/>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第３主成分</a:t>
            </a:r>
          </a:p>
        </p:txBody>
      </p:sp>
      <p:sp>
        <p:nvSpPr>
          <p:cNvPr id="24679" name="Rectangle 103"/>
          <p:cNvSpPr>
            <a:spLocks noChangeArrowheads="1"/>
          </p:cNvSpPr>
          <p:nvPr/>
        </p:nvSpPr>
        <p:spPr bwMode="auto">
          <a:xfrm>
            <a:off x="3276600" y="1463675"/>
            <a:ext cx="762000" cy="838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０．９７３</a:t>
            </a:r>
          </a:p>
          <a:p>
            <a:pPr algn="r"/>
            <a:r>
              <a:rPr lang="ja-JP" altLang="en-US"/>
              <a:t>０．２２２</a:t>
            </a:r>
          </a:p>
          <a:p>
            <a:pPr algn="r"/>
            <a:r>
              <a:rPr lang="ja-JP" altLang="en-US"/>
              <a:t>－０．２６５</a:t>
            </a:r>
          </a:p>
          <a:p>
            <a:pPr algn="r"/>
            <a:r>
              <a:rPr lang="ja-JP" altLang="en-US"/>
              <a:t>０．１９２</a:t>
            </a:r>
          </a:p>
          <a:p>
            <a:pPr algn="r"/>
            <a:endParaRPr lang="en-US" altLang="ja-JP"/>
          </a:p>
        </p:txBody>
      </p:sp>
      <p:sp>
        <p:nvSpPr>
          <p:cNvPr id="24680" name="Rectangle 104"/>
          <p:cNvSpPr>
            <a:spLocks noChangeArrowheads="1"/>
          </p:cNvSpPr>
          <p:nvPr/>
        </p:nvSpPr>
        <p:spPr bwMode="auto">
          <a:xfrm>
            <a:off x="4800600" y="1235075"/>
            <a:ext cx="3048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4681" name="Rectangle 105"/>
          <p:cNvSpPr>
            <a:spLocks noChangeArrowheads="1"/>
          </p:cNvSpPr>
          <p:nvPr/>
        </p:nvSpPr>
        <p:spPr bwMode="auto">
          <a:xfrm>
            <a:off x="4800600" y="1463675"/>
            <a:ext cx="304800" cy="8382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ja-JP" altLang="ja-JP"/>
          </a:p>
        </p:txBody>
      </p:sp>
      <p:sp>
        <p:nvSpPr>
          <p:cNvPr id="24682" name="Text Box 106"/>
          <p:cNvSpPr txBox="1">
            <a:spLocks noChangeArrowheads="1"/>
          </p:cNvSpPr>
          <p:nvPr/>
        </p:nvSpPr>
        <p:spPr bwMode="auto">
          <a:xfrm>
            <a:off x="381000" y="2511425"/>
            <a:ext cx="6170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８．主成分得点の計算をする。基準化したデータと固有ベクトルを各主成分評価尺度ごとに乗じて加算する。（表８）</a:t>
            </a:r>
          </a:p>
        </p:txBody>
      </p:sp>
      <p:sp>
        <p:nvSpPr>
          <p:cNvPr id="24683" name="Text Box 107"/>
          <p:cNvSpPr txBox="1">
            <a:spLocks noChangeArrowheads="1"/>
          </p:cNvSpPr>
          <p:nvPr/>
        </p:nvSpPr>
        <p:spPr bwMode="auto">
          <a:xfrm>
            <a:off x="742950" y="2740025"/>
            <a:ext cx="1277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u="sng"/>
              <a:t>表８　　　主成分得点</a:t>
            </a:r>
          </a:p>
        </p:txBody>
      </p:sp>
      <p:sp>
        <p:nvSpPr>
          <p:cNvPr id="24684" name="Rectangle 108"/>
          <p:cNvSpPr>
            <a:spLocks noChangeArrowheads="1"/>
          </p:cNvSpPr>
          <p:nvPr/>
        </p:nvSpPr>
        <p:spPr bwMode="auto">
          <a:xfrm>
            <a:off x="685800" y="2984500"/>
            <a:ext cx="5334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企　業</a:t>
            </a:r>
          </a:p>
        </p:txBody>
      </p:sp>
      <p:sp>
        <p:nvSpPr>
          <p:cNvPr id="24685" name="Rectangle 109"/>
          <p:cNvSpPr>
            <a:spLocks noChangeArrowheads="1"/>
          </p:cNvSpPr>
          <p:nvPr/>
        </p:nvSpPr>
        <p:spPr bwMode="auto">
          <a:xfrm>
            <a:off x="1981200" y="2984500"/>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第２主成分</a:t>
            </a:r>
          </a:p>
        </p:txBody>
      </p:sp>
      <p:sp>
        <p:nvSpPr>
          <p:cNvPr id="24686" name="Rectangle 110"/>
          <p:cNvSpPr>
            <a:spLocks noChangeArrowheads="1"/>
          </p:cNvSpPr>
          <p:nvPr/>
        </p:nvSpPr>
        <p:spPr bwMode="auto">
          <a:xfrm>
            <a:off x="685800" y="3213100"/>
            <a:ext cx="5334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a:t>
            </a:r>
          </a:p>
          <a:p>
            <a:pPr algn="ctr"/>
            <a:r>
              <a:rPr lang="ja-JP" altLang="en-US"/>
              <a:t>２</a:t>
            </a:r>
          </a:p>
          <a:p>
            <a:pPr algn="ctr"/>
            <a:r>
              <a:rPr lang="ja-JP" altLang="en-US"/>
              <a:t>３</a:t>
            </a:r>
          </a:p>
          <a:p>
            <a:pPr algn="ctr"/>
            <a:r>
              <a:rPr lang="ja-JP" altLang="en-US"/>
              <a:t>４</a:t>
            </a:r>
          </a:p>
        </p:txBody>
      </p:sp>
      <p:sp>
        <p:nvSpPr>
          <p:cNvPr id="24687" name="Rectangle 111"/>
          <p:cNvSpPr>
            <a:spLocks noChangeArrowheads="1"/>
          </p:cNvSpPr>
          <p:nvPr/>
        </p:nvSpPr>
        <p:spPr bwMode="auto">
          <a:xfrm>
            <a:off x="1981200" y="32131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－１．４０</a:t>
            </a:r>
          </a:p>
          <a:p>
            <a:pPr algn="r"/>
            <a:r>
              <a:rPr lang="ja-JP" altLang="en-US"/>
              <a:t>－０．１７</a:t>
            </a:r>
          </a:p>
          <a:p>
            <a:pPr algn="r"/>
            <a:r>
              <a:rPr lang="ja-JP" altLang="en-US"/>
              <a:t>１．５３</a:t>
            </a:r>
          </a:p>
          <a:p>
            <a:pPr algn="r"/>
            <a:r>
              <a:rPr lang="ja-JP" altLang="en-US"/>
              <a:t>１．８４</a:t>
            </a:r>
          </a:p>
        </p:txBody>
      </p:sp>
      <p:sp>
        <p:nvSpPr>
          <p:cNvPr id="24688" name="Rectangle 112"/>
          <p:cNvSpPr>
            <a:spLocks noChangeArrowheads="1"/>
          </p:cNvSpPr>
          <p:nvPr/>
        </p:nvSpPr>
        <p:spPr bwMode="auto">
          <a:xfrm>
            <a:off x="1219200" y="2984500"/>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第１主成分</a:t>
            </a:r>
          </a:p>
        </p:txBody>
      </p:sp>
      <p:sp>
        <p:nvSpPr>
          <p:cNvPr id="24689" name="Rectangle 113"/>
          <p:cNvSpPr>
            <a:spLocks noChangeArrowheads="1"/>
          </p:cNvSpPr>
          <p:nvPr/>
        </p:nvSpPr>
        <p:spPr bwMode="auto">
          <a:xfrm>
            <a:off x="1219200" y="32131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　　２．２７</a:t>
            </a:r>
          </a:p>
          <a:p>
            <a:r>
              <a:rPr lang="ja-JP" altLang="en-US"/>
              <a:t>　　０．５５</a:t>
            </a:r>
          </a:p>
          <a:p>
            <a:r>
              <a:rPr lang="ja-JP" altLang="en-US"/>
              <a:t>　　３．１３９</a:t>
            </a:r>
          </a:p>
          <a:p>
            <a:r>
              <a:rPr lang="ja-JP" altLang="en-US"/>
              <a:t>　　０．６６</a:t>
            </a:r>
          </a:p>
        </p:txBody>
      </p:sp>
      <p:sp>
        <p:nvSpPr>
          <p:cNvPr id="24690" name="Rectangle 114"/>
          <p:cNvSpPr>
            <a:spLocks noChangeArrowheads="1"/>
          </p:cNvSpPr>
          <p:nvPr/>
        </p:nvSpPr>
        <p:spPr bwMode="auto">
          <a:xfrm>
            <a:off x="3505200" y="2984500"/>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第４主成分</a:t>
            </a:r>
          </a:p>
        </p:txBody>
      </p:sp>
      <p:sp>
        <p:nvSpPr>
          <p:cNvPr id="24691" name="Rectangle 115"/>
          <p:cNvSpPr>
            <a:spLocks noChangeArrowheads="1"/>
          </p:cNvSpPr>
          <p:nvPr/>
        </p:nvSpPr>
        <p:spPr bwMode="auto">
          <a:xfrm>
            <a:off x="3505200" y="32131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－１．２１</a:t>
            </a:r>
          </a:p>
          <a:p>
            <a:pPr algn="r"/>
            <a:r>
              <a:rPr lang="ja-JP" altLang="en-US"/>
              <a:t>－０．２０</a:t>
            </a:r>
          </a:p>
          <a:p>
            <a:pPr algn="r"/>
            <a:r>
              <a:rPr lang="ja-JP" altLang="en-US"/>
              <a:t>１．５１</a:t>
            </a:r>
          </a:p>
          <a:p>
            <a:pPr algn="r"/>
            <a:r>
              <a:rPr lang="ja-JP" altLang="en-US"/>
              <a:t>－１．４８</a:t>
            </a:r>
          </a:p>
        </p:txBody>
      </p:sp>
      <p:sp>
        <p:nvSpPr>
          <p:cNvPr id="24692" name="Rectangle 116"/>
          <p:cNvSpPr>
            <a:spLocks noChangeArrowheads="1"/>
          </p:cNvSpPr>
          <p:nvPr/>
        </p:nvSpPr>
        <p:spPr bwMode="auto">
          <a:xfrm>
            <a:off x="2743200" y="2984500"/>
            <a:ext cx="762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第３主成分</a:t>
            </a:r>
          </a:p>
        </p:txBody>
      </p:sp>
      <p:sp>
        <p:nvSpPr>
          <p:cNvPr id="24693" name="Rectangle 117"/>
          <p:cNvSpPr>
            <a:spLocks noChangeArrowheads="1"/>
          </p:cNvSpPr>
          <p:nvPr/>
        </p:nvSpPr>
        <p:spPr bwMode="auto">
          <a:xfrm>
            <a:off x="2743200" y="3213100"/>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ja-JP" altLang="en-US"/>
              <a:t>－０．１６</a:t>
            </a:r>
          </a:p>
          <a:p>
            <a:pPr algn="r"/>
            <a:r>
              <a:rPr lang="ja-JP" altLang="en-US"/>
              <a:t>１．２６</a:t>
            </a:r>
          </a:p>
          <a:p>
            <a:pPr algn="r"/>
            <a:r>
              <a:rPr lang="ja-JP" altLang="en-US"/>
              <a:t>０．５３</a:t>
            </a:r>
          </a:p>
          <a:p>
            <a:pPr algn="r"/>
            <a:r>
              <a:rPr lang="ja-JP" altLang="en-US"/>
              <a:t>－０．３７</a:t>
            </a:r>
          </a:p>
        </p:txBody>
      </p:sp>
      <p:sp>
        <p:nvSpPr>
          <p:cNvPr id="24694" name="Rectangle 118"/>
          <p:cNvSpPr>
            <a:spLocks noChangeArrowheads="1"/>
          </p:cNvSpPr>
          <p:nvPr/>
        </p:nvSpPr>
        <p:spPr bwMode="auto">
          <a:xfrm>
            <a:off x="4267200" y="2984500"/>
            <a:ext cx="304800" cy="2286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24695" name="Rectangle 119"/>
          <p:cNvSpPr>
            <a:spLocks noChangeArrowheads="1"/>
          </p:cNvSpPr>
          <p:nvPr/>
        </p:nvSpPr>
        <p:spPr bwMode="auto">
          <a:xfrm>
            <a:off x="4267200" y="3213100"/>
            <a:ext cx="304800" cy="6858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ja-JP" altLang="ja-JP"/>
          </a:p>
        </p:txBody>
      </p:sp>
      <p:sp>
        <p:nvSpPr>
          <p:cNvPr id="24696" name="Text Box 120"/>
          <p:cNvSpPr txBox="1">
            <a:spLocks noChangeArrowheads="1"/>
          </p:cNvSpPr>
          <p:nvPr/>
        </p:nvSpPr>
        <p:spPr bwMode="auto">
          <a:xfrm>
            <a:off x="381000" y="4098925"/>
            <a:ext cx="53959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９．主成分得点の散布図を書く。固有値が大きい主成分の組み合わせで因子得点の散布図を書く。</a:t>
            </a:r>
          </a:p>
        </p:txBody>
      </p:sp>
      <p:sp>
        <p:nvSpPr>
          <p:cNvPr id="24697" name="Text Box 121"/>
          <p:cNvSpPr txBox="1">
            <a:spLocks noChangeArrowheads="1"/>
          </p:cNvSpPr>
          <p:nvPr/>
        </p:nvSpPr>
        <p:spPr bwMode="auto">
          <a:xfrm>
            <a:off x="623888" y="4251325"/>
            <a:ext cx="29733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図１は第１、第２主成分の組み合わせの散布図です。</a:t>
            </a:r>
          </a:p>
        </p:txBody>
      </p:sp>
      <p:sp>
        <p:nvSpPr>
          <p:cNvPr id="24698" name="Rectangle 122"/>
          <p:cNvSpPr>
            <a:spLocks noChangeArrowheads="1"/>
          </p:cNvSpPr>
          <p:nvPr/>
        </p:nvSpPr>
        <p:spPr bwMode="auto">
          <a:xfrm>
            <a:off x="381000" y="8991600"/>
            <a:ext cx="1143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注意事項</a:t>
            </a:r>
          </a:p>
        </p:txBody>
      </p:sp>
      <p:sp>
        <p:nvSpPr>
          <p:cNvPr id="24699" name="Rectangle 123"/>
          <p:cNvSpPr>
            <a:spLocks noChangeArrowheads="1"/>
          </p:cNvSpPr>
          <p:nvPr/>
        </p:nvSpPr>
        <p:spPr bwMode="auto">
          <a:xfrm>
            <a:off x="1524000" y="8991600"/>
            <a:ext cx="50292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（１） サンプルの数は評価項目数より多く、できれば３倍以上ほしい。</a:t>
            </a:r>
          </a:p>
          <a:p>
            <a:r>
              <a:rPr lang="ja-JP" altLang="en-US"/>
              <a:t>（２） 評価項目は解析結果を見ながら、何回か入れ換えることにより良い結果が得られる。</a:t>
            </a:r>
          </a:p>
        </p:txBody>
      </p:sp>
      <p:sp>
        <p:nvSpPr>
          <p:cNvPr id="24700" name="Text Box 124"/>
          <p:cNvSpPr txBox="1">
            <a:spLocks noChangeArrowheads="1"/>
          </p:cNvSpPr>
          <p:nvPr/>
        </p:nvSpPr>
        <p:spPr bwMode="auto">
          <a:xfrm>
            <a:off x="381000" y="8001000"/>
            <a:ext cx="43688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１０．結果を考察する。</a:t>
            </a:r>
          </a:p>
          <a:p>
            <a:r>
              <a:rPr lang="ja-JP" altLang="en-US"/>
              <a:t>　　　評価尺度が次の２つの主成分に集約されることがわかりました。</a:t>
            </a:r>
          </a:p>
          <a:p>
            <a:r>
              <a:rPr lang="ja-JP" altLang="en-US"/>
              <a:t>　　　　（１）企業内活力（商品開発力、人材）</a:t>
            </a:r>
          </a:p>
          <a:p>
            <a:r>
              <a:rPr lang="ja-JP" altLang="en-US"/>
              <a:t>　　　　（２）外部へのイメージ（企業イメージ、独自の経営路線）</a:t>
            </a:r>
          </a:p>
          <a:p>
            <a:r>
              <a:rPr lang="ja-JP" altLang="en-US"/>
              <a:t>　　図１より　　　　　は企業内活力で比較すると圧倒的に高い値を示しています。</a:t>
            </a:r>
          </a:p>
        </p:txBody>
      </p:sp>
      <p:sp>
        <p:nvSpPr>
          <p:cNvPr id="24701" name="Line 125"/>
          <p:cNvSpPr>
            <a:spLocks noChangeShapeType="1"/>
          </p:cNvSpPr>
          <p:nvPr/>
        </p:nvSpPr>
        <p:spPr bwMode="auto">
          <a:xfrm>
            <a:off x="3276600" y="5029200"/>
            <a:ext cx="0" cy="2590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2" name="Line 126"/>
          <p:cNvSpPr>
            <a:spLocks noChangeShapeType="1"/>
          </p:cNvSpPr>
          <p:nvPr/>
        </p:nvSpPr>
        <p:spPr bwMode="auto">
          <a:xfrm>
            <a:off x="1752600" y="63246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3" name="Line 127"/>
          <p:cNvSpPr>
            <a:spLocks noChangeShapeType="1"/>
          </p:cNvSpPr>
          <p:nvPr/>
        </p:nvSpPr>
        <p:spPr bwMode="auto">
          <a:xfrm>
            <a:off x="3200400" y="5943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4" name="Line 128"/>
          <p:cNvSpPr>
            <a:spLocks noChangeShapeType="1"/>
          </p:cNvSpPr>
          <p:nvPr/>
        </p:nvSpPr>
        <p:spPr bwMode="auto">
          <a:xfrm>
            <a:off x="3200400" y="5562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5" name="Line 129"/>
          <p:cNvSpPr>
            <a:spLocks noChangeShapeType="1"/>
          </p:cNvSpPr>
          <p:nvPr/>
        </p:nvSpPr>
        <p:spPr bwMode="auto">
          <a:xfrm>
            <a:off x="3200400" y="5181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6" name="Line 130"/>
          <p:cNvSpPr>
            <a:spLocks noChangeShapeType="1"/>
          </p:cNvSpPr>
          <p:nvPr/>
        </p:nvSpPr>
        <p:spPr bwMode="auto">
          <a:xfrm>
            <a:off x="3200400" y="743585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7" name="Line 131"/>
          <p:cNvSpPr>
            <a:spLocks noChangeShapeType="1"/>
          </p:cNvSpPr>
          <p:nvPr/>
        </p:nvSpPr>
        <p:spPr bwMode="auto">
          <a:xfrm>
            <a:off x="3200400" y="705485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8" name="Line 132"/>
          <p:cNvSpPr>
            <a:spLocks noChangeShapeType="1"/>
          </p:cNvSpPr>
          <p:nvPr/>
        </p:nvSpPr>
        <p:spPr bwMode="auto">
          <a:xfrm>
            <a:off x="3200400" y="667385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09" name="Line 133"/>
          <p:cNvSpPr>
            <a:spLocks noChangeShapeType="1"/>
          </p:cNvSpPr>
          <p:nvPr/>
        </p:nvSpPr>
        <p:spPr bwMode="auto">
          <a:xfrm>
            <a:off x="2895600"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0" name="Line 134"/>
          <p:cNvSpPr>
            <a:spLocks noChangeShapeType="1"/>
          </p:cNvSpPr>
          <p:nvPr/>
        </p:nvSpPr>
        <p:spPr bwMode="auto">
          <a:xfrm>
            <a:off x="2514600"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1" name="Line 135"/>
          <p:cNvSpPr>
            <a:spLocks noChangeShapeType="1"/>
          </p:cNvSpPr>
          <p:nvPr/>
        </p:nvSpPr>
        <p:spPr bwMode="auto">
          <a:xfrm>
            <a:off x="2133600"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2" name="Line 136"/>
          <p:cNvSpPr>
            <a:spLocks noChangeShapeType="1"/>
          </p:cNvSpPr>
          <p:nvPr/>
        </p:nvSpPr>
        <p:spPr bwMode="auto">
          <a:xfrm>
            <a:off x="4378325"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3" name="Line 137"/>
          <p:cNvSpPr>
            <a:spLocks noChangeShapeType="1"/>
          </p:cNvSpPr>
          <p:nvPr/>
        </p:nvSpPr>
        <p:spPr bwMode="auto">
          <a:xfrm>
            <a:off x="3997325"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4" name="Line 138"/>
          <p:cNvSpPr>
            <a:spLocks noChangeShapeType="1"/>
          </p:cNvSpPr>
          <p:nvPr/>
        </p:nvSpPr>
        <p:spPr bwMode="auto">
          <a:xfrm>
            <a:off x="3616325" y="6248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715" name="Text Box 139"/>
          <p:cNvSpPr txBox="1">
            <a:spLocks noChangeArrowheads="1"/>
          </p:cNvSpPr>
          <p:nvPr/>
        </p:nvSpPr>
        <p:spPr bwMode="auto">
          <a:xfrm>
            <a:off x="2743200" y="4495800"/>
            <a:ext cx="1111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外部へのイメージ</a:t>
            </a:r>
          </a:p>
        </p:txBody>
      </p:sp>
      <p:sp>
        <p:nvSpPr>
          <p:cNvPr id="24716" name="Text Box 140"/>
          <p:cNvSpPr txBox="1">
            <a:spLocks noChangeArrowheads="1"/>
          </p:cNvSpPr>
          <p:nvPr/>
        </p:nvSpPr>
        <p:spPr bwMode="auto">
          <a:xfrm>
            <a:off x="2879725" y="4660900"/>
            <a:ext cx="771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第２主成分</a:t>
            </a:r>
          </a:p>
        </p:txBody>
      </p:sp>
      <p:sp>
        <p:nvSpPr>
          <p:cNvPr id="24717" name="Text Box 141"/>
          <p:cNvSpPr txBox="1">
            <a:spLocks noChangeArrowheads="1"/>
          </p:cNvSpPr>
          <p:nvPr/>
        </p:nvSpPr>
        <p:spPr bwMode="auto">
          <a:xfrm>
            <a:off x="4943475" y="6184900"/>
            <a:ext cx="771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第１主成分</a:t>
            </a:r>
          </a:p>
        </p:txBody>
      </p:sp>
      <p:sp>
        <p:nvSpPr>
          <p:cNvPr id="24718" name="Text Box 142"/>
          <p:cNvSpPr txBox="1">
            <a:spLocks noChangeArrowheads="1"/>
          </p:cNvSpPr>
          <p:nvPr/>
        </p:nvSpPr>
        <p:spPr bwMode="auto">
          <a:xfrm>
            <a:off x="4851400" y="6388100"/>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企業内活力</a:t>
            </a:r>
          </a:p>
        </p:txBody>
      </p:sp>
      <p:sp>
        <p:nvSpPr>
          <p:cNvPr id="24721" name="Text Box 145"/>
          <p:cNvSpPr txBox="1">
            <a:spLocks noChangeArrowheads="1"/>
          </p:cNvSpPr>
          <p:nvPr/>
        </p:nvSpPr>
        <p:spPr bwMode="auto">
          <a:xfrm>
            <a:off x="3502025" y="60483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1</a:t>
            </a:r>
          </a:p>
        </p:txBody>
      </p:sp>
      <p:sp>
        <p:nvSpPr>
          <p:cNvPr id="24722" name="Text Box 146"/>
          <p:cNvSpPr txBox="1">
            <a:spLocks noChangeArrowheads="1"/>
          </p:cNvSpPr>
          <p:nvPr/>
        </p:nvSpPr>
        <p:spPr bwMode="auto">
          <a:xfrm>
            <a:off x="3886200" y="60483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2</a:t>
            </a:r>
          </a:p>
        </p:txBody>
      </p:sp>
      <p:sp>
        <p:nvSpPr>
          <p:cNvPr id="24723" name="Text Box 147"/>
          <p:cNvSpPr txBox="1">
            <a:spLocks noChangeArrowheads="1"/>
          </p:cNvSpPr>
          <p:nvPr/>
        </p:nvSpPr>
        <p:spPr bwMode="auto">
          <a:xfrm>
            <a:off x="4260850" y="60483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3</a:t>
            </a:r>
          </a:p>
        </p:txBody>
      </p:sp>
      <p:sp>
        <p:nvSpPr>
          <p:cNvPr id="24724" name="Text Box 148"/>
          <p:cNvSpPr txBox="1">
            <a:spLocks noChangeArrowheads="1"/>
          </p:cNvSpPr>
          <p:nvPr/>
        </p:nvSpPr>
        <p:spPr bwMode="auto">
          <a:xfrm>
            <a:off x="1981200" y="6048375"/>
            <a:ext cx="290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-3</a:t>
            </a:r>
          </a:p>
        </p:txBody>
      </p:sp>
      <p:sp>
        <p:nvSpPr>
          <p:cNvPr id="24725" name="Text Box 149"/>
          <p:cNvSpPr txBox="1">
            <a:spLocks noChangeArrowheads="1"/>
          </p:cNvSpPr>
          <p:nvPr/>
        </p:nvSpPr>
        <p:spPr bwMode="auto">
          <a:xfrm>
            <a:off x="2365375" y="6048375"/>
            <a:ext cx="290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-2</a:t>
            </a:r>
          </a:p>
        </p:txBody>
      </p:sp>
      <p:sp>
        <p:nvSpPr>
          <p:cNvPr id="24726" name="Text Box 150"/>
          <p:cNvSpPr txBox="1">
            <a:spLocks noChangeArrowheads="1"/>
          </p:cNvSpPr>
          <p:nvPr/>
        </p:nvSpPr>
        <p:spPr bwMode="auto">
          <a:xfrm>
            <a:off x="2740025" y="6048375"/>
            <a:ext cx="290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-1</a:t>
            </a:r>
          </a:p>
        </p:txBody>
      </p:sp>
      <p:sp>
        <p:nvSpPr>
          <p:cNvPr id="24727" name="Text Box 151"/>
          <p:cNvSpPr txBox="1">
            <a:spLocks noChangeArrowheads="1"/>
          </p:cNvSpPr>
          <p:nvPr/>
        </p:nvSpPr>
        <p:spPr bwMode="auto">
          <a:xfrm>
            <a:off x="3302000" y="58229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1</a:t>
            </a:r>
          </a:p>
        </p:txBody>
      </p:sp>
      <p:sp>
        <p:nvSpPr>
          <p:cNvPr id="24728" name="Text Box 152"/>
          <p:cNvSpPr txBox="1">
            <a:spLocks noChangeArrowheads="1"/>
          </p:cNvSpPr>
          <p:nvPr/>
        </p:nvSpPr>
        <p:spPr bwMode="auto">
          <a:xfrm>
            <a:off x="3302000" y="54419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2</a:t>
            </a:r>
          </a:p>
        </p:txBody>
      </p:sp>
      <p:sp>
        <p:nvSpPr>
          <p:cNvPr id="24729" name="Text Box 153"/>
          <p:cNvSpPr txBox="1">
            <a:spLocks noChangeArrowheads="1"/>
          </p:cNvSpPr>
          <p:nvPr/>
        </p:nvSpPr>
        <p:spPr bwMode="auto">
          <a:xfrm>
            <a:off x="3302000" y="50609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3</a:t>
            </a:r>
          </a:p>
        </p:txBody>
      </p:sp>
      <p:sp>
        <p:nvSpPr>
          <p:cNvPr id="24730" name="Text Box 154"/>
          <p:cNvSpPr txBox="1">
            <a:spLocks noChangeArrowheads="1"/>
          </p:cNvSpPr>
          <p:nvPr/>
        </p:nvSpPr>
        <p:spPr bwMode="auto">
          <a:xfrm>
            <a:off x="3290888" y="6546850"/>
            <a:ext cx="290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-1</a:t>
            </a:r>
          </a:p>
        </p:txBody>
      </p:sp>
      <p:sp>
        <p:nvSpPr>
          <p:cNvPr id="24731" name="Text Box 155"/>
          <p:cNvSpPr txBox="1">
            <a:spLocks noChangeArrowheads="1"/>
          </p:cNvSpPr>
          <p:nvPr/>
        </p:nvSpPr>
        <p:spPr bwMode="auto">
          <a:xfrm>
            <a:off x="3289300" y="6918325"/>
            <a:ext cx="290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-2</a:t>
            </a:r>
          </a:p>
        </p:txBody>
      </p:sp>
      <p:sp>
        <p:nvSpPr>
          <p:cNvPr id="24732" name="Text Box 156"/>
          <p:cNvSpPr txBox="1">
            <a:spLocks noChangeArrowheads="1"/>
          </p:cNvSpPr>
          <p:nvPr/>
        </p:nvSpPr>
        <p:spPr bwMode="auto">
          <a:xfrm>
            <a:off x="3289300" y="7299325"/>
            <a:ext cx="290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-3</a:t>
            </a:r>
          </a:p>
        </p:txBody>
      </p:sp>
      <p:sp>
        <p:nvSpPr>
          <p:cNvPr id="24733" name="Text Box 157"/>
          <p:cNvSpPr txBox="1">
            <a:spLocks noChangeArrowheads="1"/>
          </p:cNvSpPr>
          <p:nvPr/>
        </p:nvSpPr>
        <p:spPr bwMode="auto">
          <a:xfrm>
            <a:off x="2438400" y="7680325"/>
            <a:ext cx="1695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u="sng"/>
              <a:t>図１　　主成分得点の散布図</a:t>
            </a:r>
          </a:p>
        </p:txBody>
      </p:sp>
      <p:sp>
        <p:nvSpPr>
          <p:cNvPr id="24734" name="Text Box 158"/>
          <p:cNvSpPr txBox="1">
            <a:spLocks noChangeArrowheads="1"/>
          </p:cNvSpPr>
          <p:nvPr/>
        </p:nvSpPr>
        <p:spPr bwMode="auto">
          <a:xfrm>
            <a:off x="2590800" y="676592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8</a:t>
            </a:r>
          </a:p>
        </p:txBody>
      </p:sp>
      <p:sp>
        <p:nvSpPr>
          <p:cNvPr id="24735" name="Text Box 159"/>
          <p:cNvSpPr txBox="1">
            <a:spLocks noChangeArrowheads="1"/>
          </p:cNvSpPr>
          <p:nvPr/>
        </p:nvSpPr>
        <p:spPr bwMode="auto">
          <a:xfrm>
            <a:off x="2743200" y="6346825"/>
            <a:ext cx="311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12</a:t>
            </a:r>
          </a:p>
        </p:txBody>
      </p:sp>
      <p:sp>
        <p:nvSpPr>
          <p:cNvPr id="24736" name="Text Box 160"/>
          <p:cNvSpPr txBox="1">
            <a:spLocks noChangeArrowheads="1"/>
          </p:cNvSpPr>
          <p:nvPr/>
        </p:nvSpPr>
        <p:spPr bwMode="auto">
          <a:xfrm>
            <a:off x="2901950" y="644842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7</a:t>
            </a:r>
          </a:p>
        </p:txBody>
      </p:sp>
      <p:sp>
        <p:nvSpPr>
          <p:cNvPr id="24737" name="Text Box 161"/>
          <p:cNvSpPr txBox="1">
            <a:spLocks noChangeArrowheads="1"/>
          </p:cNvSpPr>
          <p:nvPr/>
        </p:nvSpPr>
        <p:spPr bwMode="auto">
          <a:xfrm>
            <a:off x="3022600" y="66103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9</a:t>
            </a:r>
          </a:p>
        </p:txBody>
      </p:sp>
      <p:sp>
        <p:nvSpPr>
          <p:cNvPr id="24738" name="Text Box 162"/>
          <p:cNvSpPr txBox="1">
            <a:spLocks noChangeArrowheads="1"/>
          </p:cNvSpPr>
          <p:nvPr/>
        </p:nvSpPr>
        <p:spPr bwMode="auto">
          <a:xfrm>
            <a:off x="3079750" y="66960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6</a:t>
            </a:r>
          </a:p>
        </p:txBody>
      </p:sp>
      <p:sp>
        <p:nvSpPr>
          <p:cNvPr id="24739" name="Text Box 163"/>
          <p:cNvSpPr txBox="1">
            <a:spLocks noChangeArrowheads="1"/>
          </p:cNvSpPr>
          <p:nvPr/>
        </p:nvSpPr>
        <p:spPr bwMode="auto">
          <a:xfrm>
            <a:off x="3352800" y="62928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2</a:t>
            </a:r>
          </a:p>
        </p:txBody>
      </p:sp>
      <p:sp>
        <p:nvSpPr>
          <p:cNvPr id="24740" name="Text Box 164"/>
          <p:cNvSpPr txBox="1">
            <a:spLocks noChangeArrowheads="1"/>
          </p:cNvSpPr>
          <p:nvPr/>
        </p:nvSpPr>
        <p:spPr bwMode="auto">
          <a:xfrm>
            <a:off x="3638550" y="66452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5</a:t>
            </a:r>
          </a:p>
        </p:txBody>
      </p:sp>
      <p:sp>
        <p:nvSpPr>
          <p:cNvPr id="24741" name="Text Box 165"/>
          <p:cNvSpPr txBox="1">
            <a:spLocks noChangeArrowheads="1"/>
          </p:cNvSpPr>
          <p:nvPr/>
        </p:nvSpPr>
        <p:spPr bwMode="auto">
          <a:xfrm>
            <a:off x="3384550" y="555625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4</a:t>
            </a:r>
          </a:p>
        </p:txBody>
      </p:sp>
      <p:sp>
        <p:nvSpPr>
          <p:cNvPr id="24742" name="Text Box 166"/>
          <p:cNvSpPr txBox="1">
            <a:spLocks noChangeArrowheads="1"/>
          </p:cNvSpPr>
          <p:nvPr/>
        </p:nvSpPr>
        <p:spPr bwMode="auto">
          <a:xfrm>
            <a:off x="2813050" y="5943600"/>
            <a:ext cx="311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11</a:t>
            </a:r>
          </a:p>
        </p:txBody>
      </p:sp>
      <p:sp>
        <p:nvSpPr>
          <p:cNvPr id="24743" name="Text Box 167"/>
          <p:cNvSpPr txBox="1">
            <a:spLocks noChangeArrowheads="1"/>
          </p:cNvSpPr>
          <p:nvPr/>
        </p:nvSpPr>
        <p:spPr bwMode="auto">
          <a:xfrm>
            <a:off x="2667000" y="5867400"/>
            <a:ext cx="311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13</a:t>
            </a:r>
          </a:p>
        </p:txBody>
      </p:sp>
      <p:sp>
        <p:nvSpPr>
          <p:cNvPr id="24744" name="Text Box 168"/>
          <p:cNvSpPr txBox="1">
            <a:spLocks noChangeArrowheads="1"/>
          </p:cNvSpPr>
          <p:nvPr/>
        </p:nvSpPr>
        <p:spPr bwMode="auto">
          <a:xfrm>
            <a:off x="2209800" y="6003925"/>
            <a:ext cx="311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10</a:t>
            </a:r>
          </a:p>
        </p:txBody>
      </p:sp>
      <p:sp>
        <p:nvSpPr>
          <p:cNvPr id="24745" name="Text Box 169"/>
          <p:cNvSpPr txBox="1">
            <a:spLocks noChangeArrowheads="1"/>
          </p:cNvSpPr>
          <p:nvPr/>
        </p:nvSpPr>
        <p:spPr bwMode="auto">
          <a:xfrm>
            <a:off x="2813050" y="5140325"/>
            <a:ext cx="311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14</a:t>
            </a:r>
          </a:p>
        </p:txBody>
      </p:sp>
      <p:sp>
        <p:nvSpPr>
          <p:cNvPr id="24747" name="Oval 171"/>
          <p:cNvSpPr>
            <a:spLocks noChangeArrowheads="1"/>
          </p:cNvSpPr>
          <p:nvPr/>
        </p:nvSpPr>
        <p:spPr bwMode="auto">
          <a:xfrm>
            <a:off x="4146550" y="6769100"/>
            <a:ext cx="152400" cy="152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746" name="Text Box 170"/>
          <p:cNvSpPr txBox="1">
            <a:spLocks noChangeArrowheads="1"/>
          </p:cNvSpPr>
          <p:nvPr/>
        </p:nvSpPr>
        <p:spPr bwMode="auto">
          <a:xfrm>
            <a:off x="4095750" y="67214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a:t>
            </a:r>
          </a:p>
        </p:txBody>
      </p:sp>
      <p:sp>
        <p:nvSpPr>
          <p:cNvPr id="24748" name="Oval 172"/>
          <p:cNvSpPr>
            <a:spLocks noChangeArrowheads="1"/>
          </p:cNvSpPr>
          <p:nvPr/>
        </p:nvSpPr>
        <p:spPr bwMode="auto">
          <a:xfrm>
            <a:off x="4375150" y="5686425"/>
            <a:ext cx="152400" cy="152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749" name="Text Box 173"/>
          <p:cNvSpPr txBox="1">
            <a:spLocks noChangeArrowheads="1"/>
          </p:cNvSpPr>
          <p:nvPr/>
        </p:nvSpPr>
        <p:spPr bwMode="auto">
          <a:xfrm>
            <a:off x="4324350" y="563880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3</a:t>
            </a:r>
          </a:p>
        </p:txBody>
      </p:sp>
      <p:sp>
        <p:nvSpPr>
          <p:cNvPr id="24750" name="Oval 174"/>
          <p:cNvSpPr>
            <a:spLocks noChangeArrowheads="1"/>
          </p:cNvSpPr>
          <p:nvPr/>
        </p:nvSpPr>
        <p:spPr bwMode="auto">
          <a:xfrm>
            <a:off x="1041400" y="8658225"/>
            <a:ext cx="152400" cy="152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751" name="Text Box 175"/>
          <p:cNvSpPr txBox="1">
            <a:spLocks noChangeArrowheads="1"/>
          </p:cNvSpPr>
          <p:nvPr/>
        </p:nvSpPr>
        <p:spPr bwMode="auto">
          <a:xfrm>
            <a:off x="990600" y="8610600"/>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1</a:t>
            </a:r>
          </a:p>
        </p:txBody>
      </p:sp>
      <p:sp>
        <p:nvSpPr>
          <p:cNvPr id="24752" name="Oval 176"/>
          <p:cNvSpPr>
            <a:spLocks noChangeArrowheads="1"/>
          </p:cNvSpPr>
          <p:nvPr/>
        </p:nvSpPr>
        <p:spPr bwMode="auto">
          <a:xfrm>
            <a:off x="1238250" y="8661400"/>
            <a:ext cx="152400" cy="152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753" name="Text Box 177"/>
          <p:cNvSpPr txBox="1">
            <a:spLocks noChangeArrowheads="1"/>
          </p:cNvSpPr>
          <p:nvPr/>
        </p:nvSpPr>
        <p:spPr bwMode="auto">
          <a:xfrm>
            <a:off x="1187450" y="861377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solidFill>
                  <a:srgbClr val="FF3300"/>
                </a:solidFill>
              </a:rPr>
              <a:t>3</a:t>
            </a:r>
          </a:p>
        </p:txBody>
      </p:sp>
      <p:sp>
        <p:nvSpPr>
          <p:cNvPr id="24754" name="Text Box 178"/>
          <p:cNvSpPr txBox="1">
            <a:spLocks noChangeArrowheads="1"/>
          </p:cNvSpPr>
          <p:nvPr/>
        </p:nvSpPr>
        <p:spPr bwMode="auto">
          <a:xfrm>
            <a:off x="904875" y="3870325"/>
            <a:ext cx="1933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表枠の破線部分は省略を示す</a:t>
            </a:r>
          </a:p>
        </p:txBody>
      </p:sp>
      <p:sp>
        <p:nvSpPr>
          <p:cNvPr id="24755" name="Text Box 179"/>
          <p:cNvSpPr txBox="1">
            <a:spLocks noChangeArrowheads="1"/>
          </p:cNvSpPr>
          <p:nvPr/>
        </p:nvSpPr>
        <p:spPr bwMode="auto">
          <a:xfrm>
            <a:off x="914400" y="2276475"/>
            <a:ext cx="1933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a:t>
            </a:r>
            <a:r>
              <a:rPr lang="ja-JP" altLang="en-US"/>
              <a:t>表枠の破線部分は省略を示す</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（２／２１）</a:t>
            </a:r>
          </a:p>
        </p:txBody>
      </p:sp>
      <p:sp>
        <p:nvSpPr>
          <p:cNvPr id="3075" name="Rectangle 3"/>
          <p:cNvSpPr>
            <a:spLocks noChangeArrowheads="1"/>
          </p:cNvSpPr>
          <p:nvPr/>
        </p:nvSpPr>
        <p:spPr bwMode="auto">
          <a:xfrm>
            <a:off x="381000" y="266700"/>
            <a:ext cx="6172200" cy="929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077"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95"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3104" name="Text Box 32"/>
          <p:cNvSpPr txBox="1">
            <a:spLocks noChangeArrowheads="1"/>
          </p:cNvSpPr>
          <p:nvPr/>
        </p:nvSpPr>
        <p:spPr bwMode="auto">
          <a:xfrm>
            <a:off x="2624138" y="935038"/>
            <a:ext cx="180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400" b="1"/>
              <a:t>目　　　　　次</a:t>
            </a:r>
          </a:p>
        </p:txBody>
      </p:sp>
      <p:sp>
        <p:nvSpPr>
          <p:cNvPr id="3105" name="Text Box 33"/>
          <p:cNvSpPr txBox="1">
            <a:spLocks noChangeArrowheads="1"/>
          </p:cNvSpPr>
          <p:nvPr/>
        </p:nvSpPr>
        <p:spPr bwMode="auto">
          <a:xfrm>
            <a:off x="898525" y="1638300"/>
            <a:ext cx="51593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１．新ＱＣ七つ道具概論　・・・・・・・・・・・・・・・  ３，４，５</a:t>
            </a:r>
          </a:p>
        </p:txBody>
      </p:sp>
      <p:sp>
        <p:nvSpPr>
          <p:cNvPr id="3106" name="Text Box 34"/>
          <p:cNvSpPr txBox="1">
            <a:spLocks noChangeArrowheads="1"/>
          </p:cNvSpPr>
          <p:nvPr/>
        </p:nvSpPr>
        <p:spPr bwMode="auto">
          <a:xfrm>
            <a:off x="895350" y="2163763"/>
            <a:ext cx="4956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２．連　関　図　法　・・・・・・・・・・・・・・・・・・・・    ６，７</a:t>
            </a:r>
          </a:p>
        </p:txBody>
      </p:sp>
      <p:sp>
        <p:nvSpPr>
          <p:cNvPr id="3107" name="Text Box 35"/>
          <p:cNvSpPr txBox="1">
            <a:spLocks noChangeArrowheads="1"/>
          </p:cNvSpPr>
          <p:nvPr/>
        </p:nvSpPr>
        <p:spPr bwMode="auto">
          <a:xfrm>
            <a:off x="895350" y="2697163"/>
            <a:ext cx="4956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３．親　和　図　法　・・・・・・・・・・・・・・・・・・・・    ８，９</a:t>
            </a:r>
          </a:p>
        </p:txBody>
      </p:sp>
      <p:sp>
        <p:nvSpPr>
          <p:cNvPr id="3108" name="Text Box 36"/>
          <p:cNvSpPr txBox="1">
            <a:spLocks noChangeArrowheads="1"/>
          </p:cNvSpPr>
          <p:nvPr/>
        </p:nvSpPr>
        <p:spPr bwMode="auto">
          <a:xfrm>
            <a:off x="895350" y="3230563"/>
            <a:ext cx="5127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４．系　統　図　法　・・・・・・・・・・・・・・・・・・・・  １０，１１</a:t>
            </a:r>
          </a:p>
        </p:txBody>
      </p:sp>
      <p:sp>
        <p:nvSpPr>
          <p:cNvPr id="3109" name="Text Box 37"/>
          <p:cNvSpPr txBox="1">
            <a:spLocks noChangeArrowheads="1"/>
          </p:cNvSpPr>
          <p:nvPr/>
        </p:nvSpPr>
        <p:spPr bwMode="auto">
          <a:xfrm>
            <a:off x="895350" y="3763963"/>
            <a:ext cx="4713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５．マトリックス図　法　・・・・・・・・・・・・・・・・・・  １２</a:t>
            </a:r>
          </a:p>
        </p:txBody>
      </p:sp>
      <p:sp>
        <p:nvSpPr>
          <p:cNvPr id="3110" name="Text Box 38"/>
          <p:cNvSpPr txBox="1">
            <a:spLocks noChangeArrowheads="1"/>
          </p:cNvSpPr>
          <p:nvPr/>
        </p:nvSpPr>
        <p:spPr bwMode="auto">
          <a:xfrm>
            <a:off x="895350" y="4297363"/>
            <a:ext cx="51514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６．Ｐ　Ｄ　Ｐ　Ｃ　法　・・・・・・・・・・・・・・・・・・・  １３，１４</a:t>
            </a:r>
          </a:p>
        </p:txBody>
      </p:sp>
      <p:sp>
        <p:nvSpPr>
          <p:cNvPr id="3111" name="Text Box 39"/>
          <p:cNvSpPr txBox="1">
            <a:spLocks noChangeArrowheads="1"/>
          </p:cNvSpPr>
          <p:nvPr/>
        </p:nvSpPr>
        <p:spPr bwMode="auto">
          <a:xfrm>
            <a:off x="895350" y="4830763"/>
            <a:ext cx="5137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７．アロー・ダイヤグラム法　・・・・・・・・・・・・・   １５，１６</a:t>
            </a:r>
          </a:p>
        </p:txBody>
      </p:sp>
      <p:sp>
        <p:nvSpPr>
          <p:cNvPr id="3112" name="Text Box 40"/>
          <p:cNvSpPr txBox="1">
            <a:spLocks noChangeArrowheads="1"/>
          </p:cNvSpPr>
          <p:nvPr/>
        </p:nvSpPr>
        <p:spPr bwMode="auto">
          <a:xfrm>
            <a:off x="895350" y="5364163"/>
            <a:ext cx="5559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８．マトリックス・データ解析法　・・・・・・・・・・   １７，１８，１９</a:t>
            </a:r>
          </a:p>
        </p:txBody>
      </p:sp>
      <p:sp>
        <p:nvSpPr>
          <p:cNvPr id="3113" name="Text Box 41"/>
          <p:cNvSpPr txBox="1">
            <a:spLocks noChangeArrowheads="1"/>
          </p:cNvSpPr>
          <p:nvPr/>
        </p:nvSpPr>
        <p:spPr bwMode="auto">
          <a:xfrm>
            <a:off x="895350" y="5881688"/>
            <a:ext cx="4687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９．あ　と　が　き　・・・・・・・・・・・・・・・・・・・・・　２０</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026"/>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（２０／２１）</a:t>
            </a:r>
          </a:p>
        </p:txBody>
      </p:sp>
      <p:sp>
        <p:nvSpPr>
          <p:cNvPr id="26627" name="Rectangle 1027"/>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8" name="Line 1028"/>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6629" name="Group 1029"/>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47" name="Rectangle 1047"/>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26648" name="Text Box 1048"/>
          <p:cNvSpPr txBox="1">
            <a:spLocks noChangeArrowheads="1"/>
          </p:cNvSpPr>
          <p:nvPr/>
        </p:nvSpPr>
        <p:spPr bwMode="auto">
          <a:xfrm>
            <a:off x="1371600" y="239713"/>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あ　と　が　き</a:t>
            </a:r>
          </a:p>
        </p:txBody>
      </p:sp>
      <p:sp>
        <p:nvSpPr>
          <p:cNvPr id="26676" name="Text Box 1076"/>
          <p:cNvSpPr txBox="1">
            <a:spLocks noChangeArrowheads="1"/>
          </p:cNvSpPr>
          <p:nvPr/>
        </p:nvSpPr>
        <p:spPr bwMode="auto">
          <a:xfrm>
            <a:off x="381000" y="812800"/>
            <a:ext cx="6115050"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　ＱＣマニュアルは、各社持ち帰れる小冊子として今までにＱＣ七つ道具編、問題解決型、課題達成型ＱＣストーリ</a:t>
            </a:r>
          </a:p>
          <a:p>
            <a:endParaRPr lang="ja-JP" altLang="en-US"/>
          </a:p>
          <a:p>
            <a:r>
              <a:rPr lang="ja-JP" altLang="en-US"/>
              <a:t>ー編を順次編集してまいりました。このたび新ＱＣ七つ道具編を作成し、ＱＣマニュアル化することができました。</a:t>
            </a:r>
          </a:p>
          <a:p>
            <a:r>
              <a:rPr lang="ja-JP" altLang="en-US"/>
              <a:t>　</a:t>
            </a:r>
          </a:p>
          <a:p>
            <a:r>
              <a:rPr lang="ja-JP" altLang="en-US"/>
              <a:t>　新ＱＣ七つ道具編は手法紹介を目的として作成手順をポイントに基本事項をまとめたマニュアルですが、事例を</a:t>
            </a:r>
          </a:p>
          <a:p>
            <a:endParaRPr lang="ja-JP" altLang="en-US"/>
          </a:p>
          <a:p>
            <a:r>
              <a:rPr lang="ja-JP" altLang="en-US"/>
              <a:t>加え手法活用に際し出来るだけ理解し易いように心掛けました。</a:t>
            </a:r>
          </a:p>
          <a:p>
            <a:endParaRPr lang="ja-JP" altLang="en-US"/>
          </a:p>
          <a:p>
            <a:r>
              <a:rPr lang="ja-JP" altLang="en-US"/>
              <a:t>　新ＱＣ七つ道具活用にあたっては各小冊子のマニュアルを相互に補完しながら市販の各種出版物も参考にして</a:t>
            </a:r>
          </a:p>
          <a:p>
            <a:endParaRPr lang="ja-JP" altLang="en-US"/>
          </a:p>
          <a:p>
            <a:r>
              <a:rPr lang="ja-JP" altLang="en-US"/>
              <a:t>問題解決に取り組んでいただくことが一層の効果を得ることにつながると思います。</a:t>
            </a:r>
          </a:p>
          <a:p>
            <a:endParaRPr lang="ja-JP" altLang="en-US"/>
          </a:p>
          <a:p>
            <a:r>
              <a:rPr lang="ja-JP" altLang="en-US"/>
              <a:t>　ＱＣサークル活動の中で小冊子の内容だけでは問題解決として難しい場合が多々あるかと思いますが、知識の</a:t>
            </a:r>
          </a:p>
          <a:p>
            <a:endParaRPr lang="ja-JP" altLang="en-US"/>
          </a:p>
          <a:p>
            <a:r>
              <a:rPr lang="ja-JP" altLang="en-US"/>
              <a:t>修得や経験の積み重ねを通してご指摘をいただき、さらに使い易い小冊子としていくことを願っています。</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5881688" y="12700"/>
            <a:ext cx="787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（２１／２１）</a:t>
            </a:r>
          </a:p>
        </p:txBody>
      </p:sp>
      <p:sp>
        <p:nvSpPr>
          <p:cNvPr id="27651"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52"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7653"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71"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27674" name="Rectangle 26"/>
          <p:cNvSpPr>
            <a:spLocks noChangeArrowheads="1"/>
          </p:cNvSpPr>
          <p:nvPr/>
        </p:nvSpPr>
        <p:spPr bwMode="auto">
          <a:xfrm>
            <a:off x="685800" y="4495800"/>
            <a:ext cx="5638800" cy="152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75" name="Rectangle 27"/>
          <p:cNvSpPr>
            <a:spLocks noChangeArrowheads="1"/>
          </p:cNvSpPr>
          <p:nvPr/>
        </p:nvSpPr>
        <p:spPr bwMode="auto">
          <a:xfrm>
            <a:off x="1066800" y="4343400"/>
            <a:ext cx="1295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参　考　文　献</a:t>
            </a:r>
          </a:p>
        </p:txBody>
      </p:sp>
      <p:sp>
        <p:nvSpPr>
          <p:cNvPr id="27676" name="Text Box 28"/>
          <p:cNvSpPr txBox="1">
            <a:spLocks noChangeArrowheads="1"/>
          </p:cNvSpPr>
          <p:nvPr/>
        </p:nvSpPr>
        <p:spPr bwMode="auto">
          <a:xfrm>
            <a:off x="822325" y="4775200"/>
            <a:ext cx="50434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１．「やさしい新ＱＣ七つ道具」　　　新ＱＣ七つ道具研究会　編　　　　（財）日本科学技術連盟</a:t>
            </a:r>
          </a:p>
        </p:txBody>
      </p:sp>
      <p:sp>
        <p:nvSpPr>
          <p:cNvPr id="27677" name="Text Box 29"/>
          <p:cNvSpPr txBox="1">
            <a:spLocks noChangeArrowheads="1"/>
          </p:cNvSpPr>
          <p:nvPr/>
        </p:nvSpPr>
        <p:spPr bwMode="auto">
          <a:xfrm>
            <a:off x="819150" y="5089525"/>
            <a:ext cx="4773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２．「おはなし新ＱＣ七つ道具」　　　納谷　嘉信　編　　　　　　　　　　　（財）日本規格協会</a:t>
            </a:r>
          </a:p>
        </p:txBody>
      </p:sp>
      <p:sp>
        <p:nvSpPr>
          <p:cNvPr id="27678" name="Text Box 30"/>
          <p:cNvSpPr txBox="1">
            <a:spLocks noChangeArrowheads="1"/>
          </p:cNvSpPr>
          <p:nvPr/>
        </p:nvSpPr>
        <p:spPr bwMode="auto">
          <a:xfrm>
            <a:off x="819150" y="5394325"/>
            <a:ext cx="5033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１．「なるほど・ザ・ＱＣ」　　日科技連ＱＣシートシリーズ　新ＱＣ七つ道具編</a:t>
            </a:r>
          </a:p>
          <a:p>
            <a:r>
              <a:rPr lang="ja-JP" altLang="en-US"/>
              <a:t>　　　　　　　　　　　　　　　　　　　　　　細谷　克也　著　　　　　　　　　　　（財）日本科学技術連盟</a:t>
            </a:r>
          </a:p>
        </p:txBody>
      </p:sp>
      <p:sp>
        <p:nvSpPr>
          <p:cNvPr id="27679" name="Rectangle 31"/>
          <p:cNvSpPr>
            <a:spLocks noChangeArrowheads="1"/>
          </p:cNvSpPr>
          <p:nvPr/>
        </p:nvSpPr>
        <p:spPr bwMode="auto">
          <a:xfrm>
            <a:off x="4191000" y="8534400"/>
            <a:ext cx="2133600" cy="76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発行年月日　平成　８年１１月２２日</a:t>
            </a:r>
          </a:p>
          <a:p>
            <a:r>
              <a:rPr lang="ja-JP" altLang="en-US"/>
              <a:t>発　　　　刊　 ＱＣサークル静岡地区</a:t>
            </a:r>
          </a:p>
          <a:p>
            <a:r>
              <a:rPr lang="ja-JP" altLang="en-US"/>
              <a:t>　　　　　　　　マニュアル整備委員会</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2" name="Rectangle 36"/>
          <p:cNvSpPr>
            <a:spLocks noChangeArrowheads="1"/>
          </p:cNvSpPr>
          <p:nvPr/>
        </p:nvSpPr>
        <p:spPr bwMode="auto">
          <a:xfrm>
            <a:off x="838200" y="1981200"/>
            <a:ext cx="2133600" cy="2286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800">
                <a:latin typeface="ＭＳ Ｐ明朝" pitchFamily="18" charset="-128"/>
              </a:rPr>
              <a:t>・パレート図</a:t>
            </a:r>
          </a:p>
          <a:p>
            <a:r>
              <a:rPr lang="ja-JP" altLang="en-US" sz="1800">
                <a:solidFill>
                  <a:srgbClr val="FF3300"/>
                </a:solidFill>
                <a:latin typeface="ＭＳ Ｐ明朝" pitchFamily="18" charset="-128"/>
              </a:rPr>
              <a:t>・特性要因図</a:t>
            </a:r>
          </a:p>
          <a:p>
            <a:r>
              <a:rPr lang="ja-JP" altLang="en-US" sz="1800">
                <a:latin typeface="ＭＳ Ｐ明朝" pitchFamily="18" charset="-128"/>
              </a:rPr>
              <a:t>・チェックシート</a:t>
            </a:r>
          </a:p>
          <a:p>
            <a:r>
              <a:rPr lang="ja-JP" altLang="en-US" sz="1800">
                <a:latin typeface="ＭＳ Ｐ明朝" pitchFamily="18" charset="-128"/>
              </a:rPr>
              <a:t>・ヒストグラム</a:t>
            </a:r>
          </a:p>
          <a:p>
            <a:r>
              <a:rPr lang="ja-JP" altLang="en-US" sz="1800">
                <a:latin typeface="ＭＳ Ｐ明朝" pitchFamily="18" charset="-128"/>
              </a:rPr>
              <a:t>・管理図、グラフ</a:t>
            </a:r>
          </a:p>
          <a:p>
            <a:r>
              <a:rPr lang="ja-JP" altLang="en-US" sz="1800">
                <a:latin typeface="ＭＳ Ｐ明朝" pitchFamily="18" charset="-128"/>
              </a:rPr>
              <a:t>・散布図</a:t>
            </a:r>
          </a:p>
          <a:p>
            <a:r>
              <a:rPr lang="ja-JP" altLang="en-US" sz="1800">
                <a:latin typeface="ＭＳ Ｐ明朝" pitchFamily="18" charset="-128"/>
              </a:rPr>
              <a:t>・層別</a:t>
            </a:r>
          </a:p>
        </p:txBody>
      </p:sp>
      <p:sp>
        <p:nvSpPr>
          <p:cNvPr id="4098"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（３／２１）</a:t>
            </a:r>
          </a:p>
        </p:txBody>
      </p:sp>
      <p:sp>
        <p:nvSpPr>
          <p:cNvPr id="4099" name="Rectangle 3"/>
          <p:cNvSpPr>
            <a:spLocks noChangeArrowheads="1"/>
          </p:cNvSpPr>
          <p:nvPr/>
        </p:nvSpPr>
        <p:spPr bwMode="auto">
          <a:xfrm>
            <a:off x="381000" y="266700"/>
            <a:ext cx="6172200" cy="929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0"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4101"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19"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4128" name="Text Box 32"/>
          <p:cNvSpPr txBox="1">
            <a:spLocks noChangeArrowheads="1"/>
          </p:cNvSpPr>
          <p:nvPr/>
        </p:nvSpPr>
        <p:spPr bwMode="auto">
          <a:xfrm>
            <a:off x="1460500" y="239713"/>
            <a:ext cx="3035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400" b="1"/>
              <a:t>新ＱＣ七つ道具　概論</a:t>
            </a:r>
          </a:p>
        </p:txBody>
      </p:sp>
      <p:sp>
        <p:nvSpPr>
          <p:cNvPr id="4129" name="Text Box 33"/>
          <p:cNvSpPr txBox="1">
            <a:spLocks noChangeArrowheads="1"/>
          </p:cNvSpPr>
          <p:nvPr/>
        </p:nvSpPr>
        <p:spPr bwMode="auto">
          <a:xfrm>
            <a:off x="381000" y="762000"/>
            <a:ext cx="16557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１．新ＱＣ七つ道具とは</a:t>
            </a:r>
          </a:p>
        </p:txBody>
      </p:sp>
      <p:sp>
        <p:nvSpPr>
          <p:cNvPr id="4130" name="Text Box 34"/>
          <p:cNvSpPr txBox="1">
            <a:spLocks noChangeArrowheads="1"/>
          </p:cNvSpPr>
          <p:nvPr/>
        </p:nvSpPr>
        <p:spPr bwMode="auto">
          <a:xfrm>
            <a:off x="647700" y="990600"/>
            <a:ext cx="5937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　ＱＣ七つ道具（Ｑ７と略す）においては、数値データを扱う手法が主で、言語データを扱うものが、特性要因図</a:t>
            </a:r>
          </a:p>
          <a:p>
            <a:r>
              <a:rPr lang="ja-JP" altLang="en-US">
                <a:latin typeface="ＭＳ Ｐ明朝" pitchFamily="18" charset="-128"/>
              </a:rPr>
              <a:t>のみとなっている。一方、新ＱＣ七つ道具（Ｎ７と略す）においては、言語データを扱う手法が主で、マトリックス・</a:t>
            </a:r>
          </a:p>
          <a:p>
            <a:r>
              <a:rPr lang="ja-JP" altLang="en-US">
                <a:latin typeface="ＭＳ Ｐ明朝" pitchFamily="18" charset="-128"/>
              </a:rPr>
              <a:t>データ解析法のみが数値データを扱う手法とされている。お互いの道具のくくりに一つずつ違うデータの手法</a:t>
            </a:r>
          </a:p>
          <a:p>
            <a:r>
              <a:rPr lang="ja-JP" altLang="en-US">
                <a:latin typeface="ＭＳ Ｐ明朝" pitchFamily="18" charset="-128"/>
              </a:rPr>
              <a:t>が入っているのが興味深い。</a:t>
            </a:r>
          </a:p>
        </p:txBody>
      </p:sp>
      <p:sp>
        <p:nvSpPr>
          <p:cNvPr id="4131" name="Rectangle 35"/>
          <p:cNvSpPr>
            <a:spLocks noChangeArrowheads="1"/>
          </p:cNvSpPr>
          <p:nvPr/>
        </p:nvSpPr>
        <p:spPr bwMode="auto">
          <a:xfrm>
            <a:off x="1219200" y="1828800"/>
            <a:ext cx="13716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latin typeface="ＭＳ Ｐ明朝" pitchFamily="18" charset="-128"/>
              </a:rPr>
              <a:t>ＱＣ七つ道具</a:t>
            </a:r>
          </a:p>
        </p:txBody>
      </p:sp>
      <p:sp>
        <p:nvSpPr>
          <p:cNvPr id="4133" name="Rectangle 37"/>
          <p:cNvSpPr>
            <a:spLocks noChangeArrowheads="1"/>
          </p:cNvSpPr>
          <p:nvPr/>
        </p:nvSpPr>
        <p:spPr bwMode="auto">
          <a:xfrm>
            <a:off x="3429000" y="1981200"/>
            <a:ext cx="2819400" cy="2286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800">
                <a:latin typeface="ＭＳ Ｐ明朝" pitchFamily="18" charset="-128"/>
              </a:rPr>
              <a:t>・連関図法</a:t>
            </a:r>
          </a:p>
          <a:p>
            <a:r>
              <a:rPr lang="ja-JP" altLang="en-US" sz="1800">
                <a:latin typeface="ＭＳ Ｐ明朝" pitchFamily="18" charset="-128"/>
              </a:rPr>
              <a:t>・親和図法</a:t>
            </a:r>
          </a:p>
          <a:p>
            <a:r>
              <a:rPr lang="ja-JP" altLang="en-US" sz="1800">
                <a:latin typeface="ＭＳ Ｐ明朝" pitchFamily="18" charset="-128"/>
              </a:rPr>
              <a:t>・系統図法</a:t>
            </a:r>
          </a:p>
          <a:p>
            <a:r>
              <a:rPr lang="ja-JP" altLang="en-US" sz="1800">
                <a:latin typeface="ＭＳ Ｐ明朝" pitchFamily="18" charset="-128"/>
              </a:rPr>
              <a:t>・マトリックス図法</a:t>
            </a:r>
          </a:p>
          <a:p>
            <a:r>
              <a:rPr lang="ja-JP" altLang="en-US" sz="1800">
                <a:latin typeface="ＭＳ Ｐ明朝" pitchFamily="18" charset="-128"/>
              </a:rPr>
              <a:t>・ＰＤＰＣ法</a:t>
            </a:r>
          </a:p>
          <a:p>
            <a:r>
              <a:rPr lang="ja-JP" altLang="en-US" sz="1800">
                <a:latin typeface="ＭＳ Ｐ明朝" pitchFamily="18" charset="-128"/>
              </a:rPr>
              <a:t>・アロー・ダイヤグラム法</a:t>
            </a:r>
          </a:p>
          <a:p>
            <a:r>
              <a:rPr lang="ja-JP" altLang="en-US" sz="1800">
                <a:solidFill>
                  <a:srgbClr val="FF3300"/>
                </a:solidFill>
                <a:latin typeface="ＭＳ Ｐ明朝" pitchFamily="18" charset="-128"/>
              </a:rPr>
              <a:t>・マトリックス・データ解析法</a:t>
            </a:r>
          </a:p>
        </p:txBody>
      </p:sp>
      <p:sp>
        <p:nvSpPr>
          <p:cNvPr id="4134" name="Rectangle 38"/>
          <p:cNvSpPr>
            <a:spLocks noChangeArrowheads="1"/>
          </p:cNvSpPr>
          <p:nvPr/>
        </p:nvSpPr>
        <p:spPr bwMode="auto">
          <a:xfrm>
            <a:off x="4014788" y="1828800"/>
            <a:ext cx="1624012"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latin typeface="ＭＳ Ｐ明朝" pitchFamily="18" charset="-128"/>
              </a:rPr>
              <a:t>新ＱＣ七つ道具</a:t>
            </a:r>
          </a:p>
        </p:txBody>
      </p:sp>
      <p:sp>
        <p:nvSpPr>
          <p:cNvPr id="4135" name="Text Box 39"/>
          <p:cNvSpPr txBox="1">
            <a:spLocks noChangeArrowheads="1"/>
          </p:cNvSpPr>
          <p:nvPr/>
        </p:nvSpPr>
        <p:spPr bwMode="auto">
          <a:xfrm>
            <a:off x="2057400" y="4419600"/>
            <a:ext cx="24987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u="sng">
                <a:latin typeface="ＭＳ Ｐ明朝" pitchFamily="18" charset="-128"/>
              </a:rPr>
              <a:t>図１　ＱＣ七つ道具と新ＱＣ七つ道具</a:t>
            </a:r>
          </a:p>
        </p:txBody>
      </p:sp>
      <p:sp>
        <p:nvSpPr>
          <p:cNvPr id="4136" name="Text Box 40"/>
          <p:cNvSpPr txBox="1">
            <a:spLocks noChangeArrowheads="1"/>
          </p:cNvSpPr>
          <p:nvPr/>
        </p:nvSpPr>
        <p:spPr bwMode="auto">
          <a:xfrm>
            <a:off x="533400" y="4784725"/>
            <a:ext cx="59023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　ＱＣを事実に基づくデータでの管理と位置づけるならば、図２に表されるように、Ｎ７とＱ７の関係を図式化</a:t>
            </a:r>
          </a:p>
          <a:p>
            <a:r>
              <a:rPr lang="ja-JP" altLang="en-US">
                <a:latin typeface="ＭＳ Ｐ明朝" pitchFamily="18" charset="-128"/>
              </a:rPr>
              <a:t>することができる。</a:t>
            </a:r>
          </a:p>
          <a:p>
            <a:r>
              <a:rPr lang="ja-JP" altLang="en-US">
                <a:latin typeface="ＭＳ Ｐ明朝" pitchFamily="18" charset="-128"/>
              </a:rPr>
              <a:t>　新ＱＣ七つ道具をＮ７（Ｎｅｗ Ｓｅｖｅｎ Ｔｏｏｌｓ ｆｏｒ ＴＱＣ）と呼ぶが、Ｑ７に対してＮ７が新しい手法のように誤解</a:t>
            </a:r>
          </a:p>
          <a:p>
            <a:r>
              <a:rPr lang="ja-JP" altLang="en-US">
                <a:latin typeface="ＭＳ Ｐ明朝" pitchFamily="18" charset="-128"/>
              </a:rPr>
              <a:t>されるのを避けるために、Ｓｅｖｅｎ Ｍａｎａｇｅｍｅｎｔ Ｔｏｏｌｓ ｆｏｒ ＴＱＣ　として外国では紹介している。</a:t>
            </a:r>
          </a:p>
          <a:p>
            <a:r>
              <a:rPr lang="ja-JP" altLang="en-US">
                <a:latin typeface="ＭＳ Ｐ明朝" pitchFamily="18" charset="-128"/>
              </a:rPr>
              <a:t>　　</a:t>
            </a:r>
            <a:r>
              <a:rPr lang="en-US" altLang="ja-JP">
                <a:latin typeface="ＭＳ Ｐ明朝" pitchFamily="18" charset="-128"/>
              </a:rPr>
              <a:t>【</a:t>
            </a:r>
            <a:r>
              <a:rPr lang="ja-JP" altLang="en-US">
                <a:latin typeface="ＭＳ Ｐ明朝" pitchFamily="18" charset="-128"/>
              </a:rPr>
              <a:t>　（財）日本科学技術連盟から発行された英文レポート　Ｖｏｌ．３３　№２　</a:t>
            </a:r>
            <a:r>
              <a:rPr lang="en-US" altLang="ja-JP">
                <a:latin typeface="ＭＳ Ｐ明朝" pitchFamily="18" charset="-128"/>
              </a:rPr>
              <a:t>】</a:t>
            </a:r>
          </a:p>
        </p:txBody>
      </p:sp>
      <p:sp>
        <p:nvSpPr>
          <p:cNvPr id="4137" name="Text Box 41"/>
          <p:cNvSpPr txBox="1">
            <a:spLocks noChangeArrowheads="1"/>
          </p:cNvSpPr>
          <p:nvPr/>
        </p:nvSpPr>
        <p:spPr bwMode="auto">
          <a:xfrm>
            <a:off x="2324100" y="5886450"/>
            <a:ext cx="5794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a:latin typeface="ＭＳ Ｐ明朝" pitchFamily="18" charset="-128"/>
              </a:rPr>
              <a:t>ＱＣ＝</a:t>
            </a:r>
          </a:p>
        </p:txBody>
      </p:sp>
      <p:sp>
        <p:nvSpPr>
          <p:cNvPr id="4138" name="Rectangle 42"/>
          <p:cNvSpPr>
            <a:spLocks noChangeArrowheads="1"/>
          </p:cNvSpPr>
          <p:nvPr/>
        </p:nvSpPr>
        <p:spPr bwMode="auto">
          <a:xfrm>
            <a:off x="2895600" y="5886450"/>
            <a:ext cx="5334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事　実</a:t>
            </a:r>
          </a:p>
        </p:txBody>
      </p:sp>
      <p:sp>
        <p:nvSpPr>
          <p:cNvPr id="4139" name="Text Box 43"/>
          <p:cNvSpPr txBox="1">
            <a:spLocks noChangeArrowheads="1"/>
          </p:cNvSpPr>
          <p:nvPr/>
        </p:nvSpPr>
        <p:spPr bwMode="auto">
          <a:xfrm>
            <a:off x="3505200" y="5886450"/>
            <a:ext cx="10366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a:latin typeface="ＭＳ Ｐ明朝" pitchFamily="18" charset="-128"/>
              </a:rPr>
              <a:t>に基づく管理</a:t>
            </a:r>
          </a:p>
        </p:txBody>
      </p:sp>
      <p:sp>
        <p:nvSpPr>
          <p:cNvPr id="4140" name="Rectangle 44"/>
          <p:cNvSpPr>
            <a:spLocks noChangeArrowheads="1"/>
          </p:cNvSpPr>
          <p:nvPr/>
        </p:nvSpPr>
        <p:spPr bwMode="auto">
          <a:xfrm>
            <a:off x="2895600" y="6419850"/>
            <a:ext cx="5334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データ</a:t>
            </a:r>
          </a:p>
        </p:txBody>
      </p:sp>
      <p:sp>
        <p:nvSpPr>
          <p:cNvPr id="4141" name="AutoShape 45"/>
          <p:cNvSpPr>
            <a:spLocks noChangeArrowheads="1"/>
          </p:cNvSpPr>
          <p:nvPr/>
        </p:nvSpPr>
        <p:spPr bwMode="auto">
          <a:xfrm>
            <a:off x="3581400" y="6210300"/>
            <a:ext cx="2667000" cy="457200"/>
          </a:xfrm>
          <a:prstGeom prst="wedgeRoundRectCallout">
            <a:avLst>
              <a:gd name="adj1" fmla="val -55537"/>
              <a:gd name="adj2" fmla="val 15972"/>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当面する問題について、一般に人は数値データより言語データをより多く持っている</a:t>
            </a:r>
          </a:p>
        </p:txBody>
      </p:sp>
      <p:sp>
        <p:nvSpPr>
          <p:cNvPr id="4142" name="Rectangle 46"/>
          <p:cNvSpPr>
            <a:spLocks noChangeArrowheads="1"/>
          </p:cNvSpPr>
          <p:nvPr/>
        </p:nvSpPr>
        <p:spPr bwMode="auto">
          <a:xfrm>
            <a:off x="2057400" y="7000875"/>
            <a:ext cx="8382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数値データ</a:t>
            </a:r>
          </a:p>
        </p:txBody>
      </p:sp>
      <p:sp>
        <p:nvSpPr>
          <p:cNvPr id="4143" name="Rectangle 47"/>
          <p:cNvSpPr>
            <a:spLocks noChangeArrowheads="1"/>
          </p:cNvSpPr>
          <p:nvPr/>
        </p:nvSpPr>
        <p:spPr bwMode="auto">
          <a:xfrm>
            <a:off x="3429000" y="7000875"/>
            <a:ext cx="8382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数値データ</a:t>
            </a:r>
          </a:p>
        </p:txBody>
      </p:sp>
      <p:sp>
        <p:nvSpPr>
          <p:cNvPr id="4144" name="Rectangle 48"/>
          <p:cNvSpPr>
            <a:spLocks noChangeArrowheads="1"/>
          </p:cNvSpPr>
          <p:nvPr/>
        </p:nvSpPr>
        <p:spPr bwMode="auto">
          <a:xfrm>
            <a:off x="2057400" y="7543800"/>
            <a:ext cx="8382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Ｑ７の手法</a:t>
            </a:r>
          </a:p>
        </p:txBody>
      </p:sp>
      <p:sp>
        <p:nvSpPr>
          <p:cNvPr id="4145" name="Rectangle 49"/>
          <p:cNvSpPr>
            <a:spLocks noChangeArrowheads="1"/>
          </p:cNvSpPr>
          <p:nvPr/>
        </p:nvSpPr>
        <p:spPr bwMode="auto">
          <a:xfrm>
            <a:off x="3429000" y="7543800"/>
            <a:ext cx="8382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Ｎ７の手法</a:t>
            </a:r>
          </a:p>
        </p:txBody>
      </p:sp>
      <p:sp>
        <p:nvSpPr>
          <p:cNvPr id="4146" name="AutoShape 50"/>
          <p:cNvSpPr>
            <a:spLocks noChangeArrowheads="1"/>
          </p:cNvSpPr>
          <p:nvPr/>
        </p:nvSpPr>
        <p:spPr bwMode="auto">
          <a:xfrm>
            <a:off x="4343400" y="6743700"/>
            <a:ext cx="2057400" cy="457200"/>
          </a:xfrm>
          <a:prstGeom prst="wedgeRoundRectCallout">
            <a:avLst>
              <a:gd name="adj1" fmla="val -53009"/>
              <a:gd name="adj2" fmla="val 149306"/>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数値データを取る前の問題を整理する</a:t>
            </a:r>
          </a:p>
        </p:txBody>
      </p:sp>
      <p:sp>
        <p:nvSpPr>
          <p:cNvPr id="4147" name="AutoShape 51"/>
          <p:cNvSpPr>
            <a:spLocks noChangeArrowheads="1"/>
          </p:cNvSpPr>
          <p:nvPr/>
        </p:nvSpPr>
        <p:spPr bwMode="auto">
          <a:xfrm>
            <a:off x="4343400" y="6743700"/>
            <a:ext cx="2057400" cy="457200"/>
          </a:xfrm>
          <a:prstGeom prst="wedgeRoundRectCallout">
            <a:avLst>
              <a:gd name="adj1" fmla="val -53009"/>
              <a:gd name="adj2" fmla="val 149306"/>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数値データを取る前の問題を整理する</a:t>
            </a:r>
          </a:p>
        </p:txBody>
      </p:sp>
      <p:sp>
        <p:nvSpPr>
          <p:cNvPr id="4148" name="AutoShape 52"/>
          <p:cNvSpPr>
            <a:spLocks noChangeArrowheads="1"/>
          </p:cNvSpPr>
          <p:nvPr/>
        </p:nvSpPr>
        <p:spPr bwMode="auto">
          <a:xfrm>
            <a:off x="4419600" y="7734300"/>
            <a:ext cx="2057400" cy="457200"/>
          </a:xfrm>
          <a:prstGeom prst="wedgeRoundRectCallout">
            <a:avLst>
              <a:gd name="adj1" fmla="val -56713"/>
              <a:gd name="adj2" fmla="val -67361"/>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設計的、計画・アイデア発想の手法</a:t>
            </a:r>
          </a:p>
        </p:txBody>
      </p:sp>
      <p:sp>
        <p:nvSpPr>
          <p:cNvPr id="4149" name="Rectangle 53"/>
          <p:cNvSpPr>
            <a:spLocks noChangeArrowheads="1"/>
          </p:cNvSpPr>
          <p:nvPr/>
        </p:nvSpPr>
        <p:spPr bwMode="auto">
          <a:xfrm>
            <a:off x="2895600" y="8153400"/>
            <a:ext cx="5334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整　理</a:t>
            </a:r>
          </a:p>
        </p:txBody>
      </p:sp>
      <p:sp>
        <p:nvSpPr>
          <p:cNvPr id="4150" name="Rectangle 54"/>
          <p:cNvSpPr>
            <a:spLocks noChangeArrowheads="1"/>
          </p:cNvSpPr>
          <p:nvPr/>
        </p:nvSpPr>
        <p:spPr bwMode="auto">
          <a:xfrm>
            <a:off x="2895600" y="8677275"/>
            <a:ext cx="533400" cy="228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情　報</a:t>
            </a:r>
          </a:p>
        </p:txBody>
      </p:sp>
      <p:sp>
        <p:nvSpPr>
          <p:cNvPr id="4151" name="Text Box 55"/>
          <p:cNvSpPr txBox="1">
            <a:spLocks noChangeArrowheads="1"/>
          </p:cNvSpPr>
          <p:nvPr/>
        </p:nvSpPr>
        <p:spPr bwMode="auto">
          <a:xfrm>
            <a:off x="3505200" y="8640763"/>
            <a:ext cx="23923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a:latin typeface="ＭＳ Ｐ明朝" pitchFamily="18" charset="-128"/>
              </a:rPr>
              <a:t>＝目的を果たすために必要な知識</a:t>
            </a:r>
          </a:p>
        </p:txBody>
      </p:sp>
      <p:sp>
        <p:nvSpPr>
          <p:cNvPr id="4152" name="AutoShape 56"/>
          <p:cNvSpPr>
            <a:spLocks noChangeArrowheads="1"/>
          </p:cNvSpPr>
          <p:nvPr/>
        </p:nvSpPr>
        <p:spPr bwMode="auto">
          <a:xfrm>
            <a:off x="457200" y="7810500"/>
            <a:ext cx="1447800" cy="457200"/>
          </a:xfrm>
          <a:prstGeom prst="wedgeRoundRectCallout">
            <a:avLst>
              <a:gd name="adj1" fmla="val 60199"/>
              <a:gd name="adj2" fmla="val -75694"/>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解析的、問題把握の手法</a:t>
            </a:r>
          </a:p>
        </p:txBody>
      </p:sp>
      <p:sp>
        <p:nvSpPr>
          <p:cNvPr id="4153" name="AutoShape 57"/>
          <p:cNvSpPr>
            <a:spLocks noChangeArrowheads="1"/>
          </p:cNvSpPr>
          <p:nvPr/>
        </p:nvSpPr>
        <p:spPr bwMode="auto">
          <a:xfrm>
            <a:off x="495300" y="6838950"/>
            <a:ext cx="1447800" cy="457200"/>
          </a:xfrm>
          <a:prstGeom prst="wedgeRoundRectCallout">
            <a:avLst>
              <a:gd name="adj1" fmla="val 57565"/>
              <a:gd name="adj2" fmla="val 132639"/>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latin typeface="ＭＳ Ｐ明朝" pitchFamily="18" charset="-128"/>
              </a:rPr>
              <a:t>数値データが取れた後の問題を整理する</a:t>
            </a:r>
          </a:p>
        </p:txBody>
      </p:sp>
      <p:sp>
        <p:nvSpPr>
          <p:cNvPr id="4154" name="Text Box 58"/>
          <p:cNvSpPr txBox="1">
            <a:spLocks noChangeArrowheads="1"/>
          </p:cNvSpPr>
          <p:nvPr/>
        </p:nvSpPr>
        <p:spPr bwMode="auto">
          <a:xfrm>
            <a:off x="1852613" y="9067800"/>
            <a:ext cx="31003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u="sng">
                <a:latin typeface="ＭＳ Ｐ明朝" pitchFamily="18" charset="-128"/>
              </a:rPr>
              <a:t>図２　ＱＣ七つ道具と新ＱＣ七つ道具の関係図</a:t>
            </a:r>
          </a:p>
        </p:txBody>
      </p:sp>
      <p:sp>
        <p:nvSpPr>
          <p:cNvPr id="4155" name="Line 59"/>
          <p:cNvSpPr>
            <a:spLocks noChangeShapeType="1"/>
          </p:cNvSpPr>
          <p:nvPr/>
        </p:nvSpPr>
        <p:spPr bwMode="auto">
          <a:xfrm>
            <a:off x="3152775" y="611505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56" name="Line 60"/>
          <p:cNvSpPr>
            <a:spLocks noChangeShapeType="1"/>
          </p:cNvSpPr>
          <p:nvPr/>
        </p:nvSpPr>
        <p:spPr bwMode="auto">
          <a:xfrm>
            <a:off x="3152775" y="664845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57" name="Line 61"/>
          <p:cNvSpPr>
            <a:spLocks noChangeShapeType="1"/>
          </p:cNvSpPr>
          <p:nvPr/>
        </p:nvSpPr>
        <p:spPr bwMode="auto">
          <a:xfrm>
            <a:off x="2438400" y="6791325"/>
            <a:ext cx="144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58" name="Line 62"/>
          <p:cNvSpPr>
            <a:spLocks noChangeShapeType="1"/>
          </p:cNvSpPr>
          <p:nvPr/>
        </p:nvSpPr>
        <p:spPr bwMode="auto">
          <a:xfrm>
            <a:off x="2438400" y="6791325"/>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59" name="Line 63"/>
          <p:cNvSpPr>
            <a:spLocks noChangeShapeType="1"/>
          </p:cNvSpPr>
          <p:nvPr/>
        </p:nvSpPr>
        <p:spPr bwMode="auto">
          <a:xfrm>
            <a:off x="3886200" y="6791325"/>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0" name="Line 64"/>
          <p:cNvSpPr>
            <a:spLocks noChangeShapeType="1"/>
          </p:cNvSpPr>
          <p:nvPr/>
        </p:nvSpPr>
        <p:spPr bwMode="auto">
          <a:xfrm>
            <a:off x="2438400" y="7229475"/>
            <a:ext cx="0" cy="31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1" name="Line 65"/>
          <p:cNvSpPr>
            <a:spLocks noChangeShapeType="1"/>
          </p:cNvSpPr>
          <p:nvPr/>
        </p:nvSpPr>
        <p:spPr bwMode="auto">
          <a:xfrm>
            <a:off x="3886200" y="7239000"/>
            <a:ext cx="0" cy="31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2" name="Line 66"/>
          <p:cNvSpPr>
            <a:spLocks noChangeShapeType="1"/>
          </p:cNvSpPr>
          <p:nvPr/>
        </p:nvSpPr>
        <p:spPr bwMode="auto">
          <a:xfrm>
            <a:off x="2438400" y="7924800"/>
            <a:ext cx="144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3" name="Line 67"/>
          <p:cNvSpPr>
            <a:spLocks noChangeShapeType="1"/>
          </p:cNvSpPr>
          <p:nvPr/>
        </p:nvSpPr>
        <p:spPr bwMode="auto">
          <a:xfrm>
            <a:off x="2438400" y="7772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4" name="Line 68"/>
          <p:cNvSpPr>
            <a:spLocks noChangeShapeType="1"/>
          </p:cNvSpPr>
          <p:nvPr/>
        </p:nvSpPr>
        <p:spPr bwMode="auto">
          <a:xfrm>
            <a:off x="3886200" y="778192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5" name="Line 69"/>
          <p:cNvSpPr>
            <a:spLocks noChangeShapeType="1"/>
          </p:cNvSpPr>
          <p:nvPr/>
        </p:nvSpPr>
        <p:spPr bwMode="auto">
          <a:xfrm>
            <a:off x="3152775" y="79248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6" name="Line 70"/>
          <p:cNvSpPr>
            <a:spLocks noChangeShapeType="1"/>
          </p:cNvSpPr>
          <p:nvPr/>
        </p:nvSpPr>
        <p:spPr bwMode="auto">
          <a:xfrm>
            <a:off x="3152775" y="8382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（４／２１）</a:t>
            </a:r>
          </a:p>
        </p:txBody>
      </p:sp>
      <p:sp>
        <p:nvSpPr>
          <p:cNvPr id="5124" name="Rectangle 4"/>
          <p:cNvSpPr>
            <a:spLocks noChangeArrowheads="1"/>
          </p:cNvSpPr>
          <p:nvPr/>
        </p:nvSpPr>
        <p:spPr bwMode="auto">
          <a:xfrm>
            <a:off x="381000" y="266700"/>
            <a:ext cx="6172200" cy="929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5126" name="Group 6"/>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44" name="Rectangle 24"/>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5146" name="Text Box 26"/>
          <p:cNvSpPr txBox="1">
            <a:spLocks noChangeArrowheads="1"/>
          </p:cNvSpPr>
          <p:nvPr/>
        </p:nvSpPr>
        <p:spPr bwMode="auto">
          <a:xfrm>
            <a:off x="381000" y="762000"/>
            <a:ext cx="24241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２．新ＱＣ七つ道具が生まれた背景</a:t>
            </a:r>
          </a:p>
        </p:txBody>
      </p:sp>
      <p:sp>
        <p:nvSpPr>
          <p:cNvPr id="5147" name="Text Box 27"/>
          <p:cNvSpPr txBox="1">
            <a:spLocks noChangeArrowheads="1"/>
          </p:cNvSpPr>
          <p:nvPr/>
        </p:nvSpPr>
        <p:spPr bwMode="auto">
          <a:xfrm>
            <a:off x="647700" y="990600"/>
            <a:ext cx="5861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　‘７２年４月、（財）日本科学技術連盟のＱＣ手法開発部会で、部会長の納谷嘉信氏が新しい時代のＴＱＣに</a:t>
            </a:r>
          </a:p>
          <a:p>
            <a:r>
              <a:rPr lang="ja-JP" altLang="en-US"/>
              <a:t>必要なＱＣ手法として、次の７つの条件が満たされる手法の必要性を提唱した。</a:t>
            </a:r>
          </a:p>
        </p:txBody>
      </p:sp>
      <p:sp>
        <p:nvSpPr>
          <p:cNvPr id="5152" name="Text Box 32"/>
          <p:cNvSpPr txBox="1">
            <a:spLocks noChangeArrowheads="1"/>
          </p:cNvSpPr>
          <p:nvPr/>
        </p:nvSpPr>
        <p:spPr bwMode="auto">
          <a:xfrm>
            <a:off x="647700" y="3048000"/>
            <a:ext cx="55689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その後、長年にわたる研究成果を踏まえ、‘７７年に新ＱＣ七つ道具として発表されました。</a:t>
            </a:r>
          </a:p>
          <a:p>
            <a:r>
              <a:rPr lang="ja-JP" altLang="en-US"/>
              <a:t>翌‘７８年６月から、研究と普及を目的に（財）日本科学技術連盟主催で新ＱＣ七つ道具研究会が発足、</a:t>
            </a:r>
          </a:p>
          <a:p>
            <a:r>
              <a:rPr lang="ja-JP" altLang="en-US"/>
              <a:t>‘７９年から毎年１回、新ＱＣ七つ道具シンポジウムが開催されるようになりました。</a:t>
            </a:r>
          </a:p>
        </p:txBody>
      </p:sp>
      <p:sp>
        <p:nvSpPr>
          <p:cNvPr id="5183" name="Text Box 63"/>
          <p:cNvSpPr txBox="1">
            <a:spLocks noChangeArrowheads="1"/>
          </p:cNvSpPr>
          <p:nvPr/>
        </p:nvSpPr>
        <p:spPr bwMode="auto">
          <a:xfrm>
            <a:off x="1035050" y="1431925"/>
            <a:ext cx="1860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　言語データが整理できる。</a:t>
            </a:r>
          </a:p>
        </p:txBody>
      </p:sp>
      <p:sp>
        <p:nvSpPr>
          <p:cNvPr id="5184" name="Text Box 64"/>
          <p:cNvSpPr txBox="1">
            <a:spLocks noChangeArrowheads="1"/>
          </p:cNvSpPr>
          <p:nvPr/>
        </p:nvSpPr>
        <p:spPr bwMode="auto">
          <a:xfrm>
            <a:off x="1028700" y="1660525"/>
            <a:ext cx="1771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（２）　発想を得ることができる。</a:t>
            </a:r>
          </a:p>
        </p:txBody>
      </p:sp>
      <p:sp>
        <p:nvSpPr>
          <p:cNvPr id="5185" name="Text Box 65"/>
          <p:cNvSpPr txBox="1">
            <a:spLocks noChangeArrowheads="1"/>
          </p:cNvSpPr>
          <p:nvPr/>
        </p:nvSpPr>
        <p:spPr bwMode="auto">
          <a:xfrm>
            <a:off x="1028700" y="1889125"/>
            <a:ext cx="2025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（３）　計画を充実することができる。</a:t>
            </a:r>
          </a:p>
        </p:txBody>
      </p:sp>
      <p:sp>
        <p:nvSpPr>
          <p:cNvPr id="5186" name="Text Box 66"/>
          <p:cNvSpPr txBox="1">
            <a:spLocks noChangeArrowheads="1"/>
          </p:cNvSpPr>
          <p:nvPr/>
        </p:nvSpPr>
        <p:spPr bwMode="auto">
          <a:xfrm>
            <a:off x="1031875" y="2117725"/>
            <a:ext cx="2182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（４）　抜け、落ちをなくすことができる。</a:t>
            </a:r>
          </a:p>
        </p:txBody>
      </p:sp>
      <p:sp>
        <p:nvSpPr>
          <p:cNvPr id="5187" name="Text Box 67"/>
          <p:cNvSpPr txBox="1">
            <a:spLocks noChangeArrowheads="1"/>
          </p:cNvSpPr>
          <p:nvPr/>
        </p:nvSpPr>
        <p:spPr bwMode="auto">
          <a:xfrm>
            <a:off x="1027113" y="2346325"/>
            <a:ext cx="22558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（５）　関係者に分からせることができる。</a:t>
            </a:r>
          </a:p>
        </p:txBody>
      </p:sp>
      <p:sp>
        <p:nvSpPr>
          <p:cNvPr id="5188" name="Text Box 68"/>
          <p:cNvSpPr txBox="1">
            <a:spLocks noChangeArrowheads="1"/>
          </p:cNvSpPr>
          <p:nvPr/>
        </p:nvSpPr>
        <p:spPr bwMode="auto">
          <a:xfrm>
            <a:off x="1030288" y="2574925"/>
            <a:ext cx="2273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（６）　関係者の協力を得ることができる。</a:t>
            </a:r>
          </a:p>
        </p:txBody>
      </p:sp>
      <p:sp>
        <p:nvSpPr>
          <p:cNvPr id="5189" name="Text Box 69"/>
          <p:cNvSpPr txBox="1">
            <a:spLocks noChangeArrowheads="1"/>
          </p:cNvSpPr>
          <p:nvPr/>
        </p:nvSpPr>
        <p:spPr bwMode="auto">
          <a:xfrm>
            <a:off x="1028700" y="2803525"/>
            <a:ext cx="18605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（７）　泥臭く訴えることができる。</a:t>
            </a:r>
          </a:p>
        </p:txBody>
      </p:sp>
      <p:sp>
        <p:nvSpPr>
          <p:cNvPr id="5190" name="Text Box 70"/>
          <p:cNvSpPr txBox="1">
            <a:spLocks noChangeArrowheads="1"/>
          </p:cNvSpPr>
          <p:nvPr/>
        </p:nvSpPr>
        <p:spPr bwMode="auto">
          <a:xfrm>
            <a:off x="381000" y="3611563"/>
            <a:ext cx="2416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３．新ＱＣ七つ道具の活用のねらい</a:t>
            </a:r>
          </a:p>
        </p:txBody>
      </p:sp>
      <p:sp>
        <p:nvSpPr>
          <p:cNvPr id="5191" name="Text Box 71"/>
          <p:cNvSpPr txBox="1">
            <a:spLocks noChangeArrowheads="1"/>
          </p:cNvSpPr>
          <p:nvPr/>
        </p:nvSpPr>
        <p:spPr bwMode="auto">
          <a:xfrm>
            <a:off x="898525" y="3937000"/>
            <a:ext cx="2190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　解くべき問題が変わってきている</a:t>
            </a:r>
          </a:p>
        </p:txBody>
      </p:sp>
      <p:sp>
        <p:nvSpPr>
          <p:cNvPr id="5192" name="Text Box 72"/>
          <p:cNvSpPr txBox="1">
            <a:spLocks noChangeArrowheads="1"/>
          </p:cNvSpPr>
          <p:nvPr/>
        </p:nvSpPr>
        <p:spPr bwMode="auto">
          <a:xfrm>
            <a:off x="1298575" y="4175125"/>
            <a:ext cx="1789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問題解決　　　　　　　課題達成</a:t>
            </a:r>
          </a:p>
        </p:txBody>
      </p:sp>
      <p:sp>
        <p:nvSpPr>
          <p:cNvPr id="5193" name="Text Box 73"/>
          <p:cNvSpPr txBox="1">
            <a:spLocks noChangeArrowheads="1"/>
          </p:cNvSpPr>
          <p:nvPr/>
        </p:nvSpPr>
        <p:spPr bwMode="auto">
          <a:xfrm>
            <a:off x="895350" y="4394200"/>
            <a:ext cx="2690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（２）　ＴＱＣ（Ｍ）に参画する部門が広がっている</a:t>
            </a:r>
          </a:p>
        </p:txBody>
      </p:sp>
      <p:sp>
        <p:nvSpPr>
          <p:cNvPr id="5195" name="Line 75"/>
          <p:cNvSpPr>
            <a:spLocks noChangeShapeType="1"/>
          </p:cNvSpPr>
          <p:nvPr/>
        </p:nvSpPr>
        <p:spPr bwMode="auto">
          <a:xfrm>
            <a:off x="2000250" y="4305300"/>
            <a:ext cx="381000" cy="0"/>
          </a:xfrm>
          <a:prstGeom prst="line">
            <a:avLst/>
          </a:prstGeom>
          <a:noFill/>
          <a:ln w="952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98" name="Line 78"/>
          <p:cNvSpPr>
            <a:spLocks noChangeShapeType="1"/>
          </p:cNvSpPr>
          <p:nvPr/>
        </p:nvSpPr>
        <p:spPr bwMode="auto">
          <a:xfrm>
            <a:off x="2286000" y="4943475"/>
            <a:ext cx="381000" cy="0"/>
          </a:xfrm>
          <a:prstGeom prst="line">
            <a:avLst/>
          </a:prstGeom>
          <a:noFill/>
          <a:ln w="952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99" name="AutoShape 79"/>
          <p:cNvSpPr>
            <a:spLocks noChangeArrowheads="1"/>
          </p:cNvSpPr>
          <p:nvPr/>
        </p:nvSpPr>
        <p:spPr bwMode="auto">
          <a:xfrm>
            <a:off x="2809875" y="4857750"/>
            <a:ext cx="685800" cy="152400"/>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設計部門</a:t>
            </a:r>
          </a:p>
        </p:txBody>
      </p:sp>
      <p:sp>
        <p:nvSpPr>
          <p:cNvPr id="5200" name="Line 80"/>
          <p:cNvSpPr>
            <a:spLocks noChangeShapeType="1"/>
          </p:cNvSpPr>
          <p:nvPr/>
        </p:nvSpPr>
        <p:spPr bwMode="auto">
          <a:xfrm>
            <a:off x="3733800" y="4943475"/>
            <a:ext cx="381000" cy="0"/>
          </a:xfrm>
          <a:prstGeom prst="line">
            <a:avLst/>
          </a:prstGeom>
          <a:noFill/>
          <a:ln w="952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201" name="AutoShape 81"/>
          <p:cNvSpPr>
            <a:spLocks noChangeArrowheads="1"/>
          </p:cNvSpPr>
          <p:nvPr/>
        </p:nvSpPr>
        <p:spPr bwMode="auto">
          <a:xfrm>
            <a:off x="1295400" y="4695825"/>
            <a:ext cx="762000" cy="533400"/>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検査部門</a:t>
            </a:r>
          </a:p>
          <a:p>
            <a:pPr algn="ctr"/>
            <a:endParaRPr lang="ja-JP" altLang="en-US"/>
          </a:p>
          <a:p>
            <a:pPr algn="ctr"/>
            <a:r>
              <a:rPr lang="ja-JP" altLang="en-US"/>
              <a:t>製造部門</a:t>
            </a:r>
          </a:p>
        </p:txBody>
      </p:sp>
      <p:sp>
        <p:nvSpPr>
          <p:cNvPr id="5202" name="AutoShape 82"/>
          <p:cNvSpPr>
            <a:spLocks noChangeArrowheads="1"/>
          </p:cNvSpPr>
          <p:nvPr/>
        </p:nvSpPr>
        <p:spPr bwMode="auto">
          <a:xfrm>
            <a:off x="4267200" y="4676775"/>
            <a:ext cx="1219200" cy="533400"/>
          </a:xfrm>
          <a:prstGeom prst="bracePair">
            <a:avLst>
              <a:gd name="adj" fmla="val 83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研究開発部門</a:t>
            </a:r>
          </a:p>
          <a:p>
            <a:pPr algn="ctr"/>
            <a:endParaRPr lang="ja-JP" altLang="en-US"/>
          </a:p>
          <a:p>
            <a:pPr algn="ctr"/>
            <a:r>
              <a:rPr lang="ja-JP" altLang="en-US"/>
              <a:t>営  業  部  門</a:t>
            </a:r>
          </a:p>
        </p:txBody>
      </p:sp>
      <p:sp>
        <p:nvSpPr>
          <p:cNvPr id="5203" name="Text Box 83"/>
          <p:cNvSpPr txBox="1">
            <a:spLocks noChangeArrowheads="1"/>
          </p:cNvSpPr>
          <p:nvPr/>
        </p:nvSpPr>
        <p:spPr bwMode="auto">
          <a:xfrm>
            <a:off x="895350" y="5318125"/>
            <a:ext cx="1752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（３）　変革・予測の時代である</a:t>
            </a:r>
          </a:p>
        </p:txBody>
      </p:sp>
      <p:sp>
        <p:nvSpPr>
          <p:cNvPr id="5204" name="Text Box 84"/>
          <p:cNvSpPr txBox="1">
            <a:spLocks noChangeArrowheads="1"/>
          </p:cNvSpPr>
          <p:nvPr/>
        </p:nvSpPr>
        <p:spPr bwMode="auto">
          <a:xfrm>
            <a:off x="1143000" y="5562600"/>
            <a:ext cx="2863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①</a:t>
            </a:r>
            <a:r>
              <a:rPr lang="ja-JP" altLang="en-US"/>
              <a:t>従来の製品分野を踏まえた、多角的事業分野へ</a:t>
            </a:r>
          </a:p>
        </p:txBody>
      </p:sp>
      <p:sp>
        <p:nvSpPr>
          <p:cNvPr id="5205" name="Text Box 85"/>
          <p:cNvSpPr txBox="1">
            <a:spLocks noChangeArrowheads="1"/>
          </p:cNvSpPr>
          <p:nvPr/>
        </p:nvSpPr>
        <p:spPr bwMode="auto">
          <a:xfrm>
            <a:off x="1143000" y="5775325"/>
            <a:ext cx="3514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②</a:t>
            </a:r>
            <a:r>
              <a:rPr lang="ja-JP" altLang="en-US"/>
              <a:t>ハイテク時代を迎え、攻めのＱＣ、戦略経営のＱＣなどの要請</a:t>
            </a:r>
          </a:p>
        </p:txBody>
      </p:sp>
      <p:sp>
        <p:nvSpPr>
          <p:cNvPr id="5206" name="Text Box 86"/>
          <p:cNvSpPr txBox="1">
            <a:spLocks noChangeArrowheads="1"/>
          </p:cNvSpPr>
          <p:nvPr/>
        </p:nvSpPr>
        <p:spPr bwMode="auto">
          <a:xfrm>
            <a:off x="381000" y="6126163"/>
            <a:ext cx="29956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４．新ＱＣ七つ道具は計画を充実させる道具</a:t>
            </a:r>
          </a:p>
        </p:txBody>
      </p:sp>
      <p:sp>
        <p:nvSpPr>
          <p:cNvPr id="5207" name="Text Box 87"/>
          <p:cNvSpPr txBox="1">
            <a:spLocks noChangeArrowheads="1"/>
          </p:cNvSpPr>
          <p:nvPr/>
        </p:nvSpPr>
        <p:spPr bwMode="auto">
          <a:xfrm>
            <a:off x="647700" y="6384925"/>
            <a:ext cx="5910263"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　ＰＤＣＡのＰｌａｎの３段階を３層別し、図３，４のように新ＱＣ七つ道具の各手法を割付ける考え方があります。</a:t>
            </a:r>
          </a:p>
          <a:p>
            <a:r>
              <a:rPr lang="ja-JP" altLang="en-US"/>
              <a:t>いずれの場合も、各手法の性格づけから計画を充実させる段階で用いられることが圧倒的に多いと言えます。</a:t>
            </a:r>
          </a:p>
          <a:p>
            <a:r>
              <a:rPr lang="ja-JP" altLang="en-US"/>
              <a:t>さらに、図５は問題解決に際して、計画段階の重要性を示します。図の一番下の線は、計画に十分時間を</a:t>
            </a:r>
          </a:p>
          <a:p>
            <a:r>
              <a:rPr lang="ja-JP" altLang="en-US"/>
              <a:t>かけることにより、実施の結果、やり直し、手直し、が少なくなり、結果的に時間や工数が短くて済むということ</a:t>
            </a:r>
          </a:p>
          <a:p>
            <a:r>
              <a:rPr lang="ja-JP" altLang="en-US"/>
              <a:t>を示しています。</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（５／２１）</a:t>
            </a:r>
          </a:p>
        </p:txBody>
      </p:sp>
      <p:sp>
        <p:nvSpPr>
          <p:cNvPr id="6148" name="Rectangle 4"/>
          <p:cNvSpPr>
            <a:spLocks noChangeArrowheads="1"/>
          </p:cNvSpPr>
          <p:nvPr/>
        </p:nvSpPr>
        <p:spPr bwMode="auto">
          <a:xfrm>
            <a:off x="381000" y="266700"/>
            <a:ext cx="6172200" cy="929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6150" name="Group 6"/>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68" name="Rectangle 24"/>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6208" name="Rectangle 64"/>
          <p:cNvSpPr>
            <a:spLocks noChangeArrowheads="1"/>
          </p:cNvSpPr>
          <p:nvPr/>
        </p:nvSpPr>
        <p:spPr bwMode="auto">
          <a:xfrm>
            <a:off x="2438400" y="914400"/>
            <a:ext cx="1828800" cy="304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ＭＳ Ｐ明朝" pitchFamily="18" charset="-128"/>
              </a:rPr>
              <a:t>これから使ってほしい手法</a:t>
            </a:r>
          </a:p>
        </p:txBody>
      </p:sp>
      <p:sp>
        <p:nvSpPr>
          <p:cNvPr id="6209" name="Rectangle 65"/>
          <p:cNvSpPr>
            <a:spLocks noChangeArrowheads="1"/>
          </p:cNvSpPr>
          <p:nvPr/>
        </p:nvSpPr>
        <p:spPr bwMode="auto">
          <a:xfrm>
            <a:off x="457200" y="914400"/>
            <a:ext cx="457200" cy="1371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200" b="1">
                <a:latin typeface="ＭＳ Ｐ明朝" pitchFamily="18" charset="-128"/>
              </a:rPr>
              <a:t>これから使うことが</a:t>
            </a:r>
          </a:p>
          <a:p>
            <a:r>
              <a:rPr lang="ja-JP" altLang="en-US" sz="1200" b="1">
                <a:latin typeface="ＭＳ Ｐ明朝" pitchFamily="18" charset="-128"/>
              </a:rPr>
              <a:t>期待される手法</a:t>
            </a:r>
          </a:p>
        </p:txBody>
      </p:sp>
      <p:sp>
        <p:nvSpPr>
          <p:cNvPr id="6210" name="Rectangle 66"/>
          <p:cNvSpPr>
            <a:spLocks noChangeArrowheads="1"/>
          </p:cNvSpPr>
          <p:nvPr/>
        </p:nvSpPr>
        <p:spPr bwMode="auto">
          <a:xfrm>
            <a:off x="457200" y="2895600"/>
            <a:ext cx="457200" cy="990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200">
                <a:latin typeface="ＭＳ Ｐ明朝" pitchFamily="18" charset="-128"/>
              </a:rPr>
              <a:t>マトリックス・</a:t>
            </a:r>
          </a:p>
          <a:p>
            <a:r>
              <a:rPr lang="ja-JP" altLang="en-US" sz="1200">
                <a:latin typeface="ＭＳ Ｐ明朝" pitchFamily="18" charset="-128"/>
              </a:rPr>
              <a:t>データ解析法</a:t>
            </a:r>
          </a:p>
        </p:txBody>
      </p:sp>
      <p:sp>
        <p:nvSpPr>
          <p:cNvPr id="6211" name="Rectangle 67"/>
          <p:cNvSpPr>
            <a:spLocks noChangeArrowheads="1"/>
          </p:cNvSpPr>
          <p:nvPr/>
        </p:nvSpPr>
        <p:spPr bwMode="auto">
          <a:xfrm>
            <a:off x="1371600" y="1676400"/>
            <a:ext cx="914400" cy="3810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親 和 図 法</a:t>
            </a:r>
          </a:p>
          <a:p>
            <a:pPr algn="ctr"/>
            <a:r>
              <a:rPr lang="ja-JP" altLang="en-US">
                <a:latin typeface="ＭＳ Ｐ明朝" pitchFamily="18" charset="-128"/>
              </a:rPr>
              <a:t>（情念による）</a:t>
            </a:r>
          </a:p>
        </p:txBody>
      </p:sp>
      <p:sp>
        <p:nvSpPr>
          <p:cNvPr id="6212" name="Rectangle 68"/>
          <p:cNvSpPr>
            <a:spLocks noChangeArrowheads="1"/>
          </p:cNvSpPr>
          <p:nvPr/>
        </p:nvSpPr>
        <p:spPr bwMode="auto">
          <a:xfrm>
            <a:off x="3657600" y="1676400"/>
            <a:ext cx="914400" cy="3810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連 関 図 法</a:t>
            </a:r>
          </a:p>
          <a:p>
            <a:pPr algn="ctr"/>
            <a:r>
              <a:rPr lang="ja-JP" altLang="en-US">
                <a:latin typeface="ＭＳ Ｐ明朝" pitchFamily="18" charset="-128"/>
              </a:rPr>
              <a:t>（理論による）</a:t>
            </a:r>
          </a:p>
        </p:txBody>
      </p:sp>
      <p:sp>
        <p:nvSpPr>
          <p:cNvPr id="6213" name="Rectangle 69"/>
          <p:cNvSpPr>
            <a:spLocks noChangeArrowheads="1"/>
          </p:cNvSpPr>
          <p:nvPr/>
        </p:nvSpPr>
        <p:spPr bwMode="auto">
          <a:xfrm>
            <a:off x="1371600" y="2819400"/>
            <a:ext cx="1143000" cy="6096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マトリックス図法</a:t>
            </a:r>
          </a:p>
          <a:p>
            <a:pPr algn="ctr"/>
            <a:r>
              <a:rPr lang="ja-JP" altLang="en-US">
                <a:latin typeface="ＭＳ Ｐ明朝" pitchFamily="18" charset="-128"/>
              </a:rPr>
              <a:t>目的と手段の</a:t>
            </a:r>
          </a:p>
          <a:p>
            <a:pPr algn="ctr"/>
            <a:r>
              <a:rPr lang="ja-JP" altLang="en-US">
                <a:latin typeface="ＭＳ Ｐ明朝" pitchFamily="18" charset="-128"/>
              </a:rPr>
              <a:t>関係をしる</a:t>
            </a:r>
          </a:p>
        </p:txBody>
      </p:sp>
      <p:sp>
        <p:nvSpPr>
          <p:cNvPr id="6214" name="Rectangle 70"/>
          <p:cNvSpPr>
            <a:spLocks noChangeArrowheads="1"/>
          </p:cNvSpPr>
          <p:nvPr/>
        </p:nvSpPr>
        <p:spPr bwMode="auto">
          <a:xfrm>
            <a:off x="3505200" y="2819400"/>
            <a:ext cx="1371600" cy="6096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系　統　図　法</a:t>
            </a:r>
          </a:p>
          <a:p>
            <a:pPr algn="ctr"/>
            <a:r>
              <a:rPr lang="ja-JP" altLang="en-US">
                <a:latin typeface="ＭＳ Ｐ明朝" pitchFamily="18" charset="-128"/>
              </a:rPr>
              <a:t>目的を多段の目的</a:t>
            </a:r>
          </a:p>
          <a:p>
            <a:pPr algn="ctr"/>
            <a:r>
              <a:rPr lang="ja-JP" altLang="en-US">
                <a:latin typeface="ＭＳ Ｐ明朝" pitchFamily="18" charset="-128"/>
              </a:rPr>
              <a:t>手段の目的にする</a:t>
            </a:r>
          </a:p>
        </p:txBody>
      </p:sp>
      <p:sp>
        <p:nvSpPr>
          <p:cNvPr id="6215" name="Rectangle 71"/>
          <p:cNvSpPr>
            <a:spLocks noChangeArrowheads="1"/>
          </p:cNvSpPr>
          <p:nvPr/>
        </p:nvSpPr>
        <p:spPr bwMode="auto">
          <a:xfrm>
            <a:off x="1295400" y="4191000"/>
            <a:ext cx="1676400" cy="7620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アロー・ダイヤグラム法</a:t>
            </a:r>
          </a:p>
          <a:p>
            <a:pPr algn="ctr"/>
            <a:r>
              <a:rPr lang="ja-JP" altLang="en-US">
                <a:latin typeface="ＭＳ Ｐ明朝" pitchFamily="18" charset="-128"/>
              </a:rPr>
              <a:t>主として確定事象系列の</a:t>
            </a:r>
          </a:p>
          <a:p>
            <a:pPr algn="ctr"/>
            <a:r>
              <a:rPr lang="ja-JP" altLang="en-US">
                <a:latin typeface="ＭＳ Ｐ明朝" pitchFamily="18" charset="-128"/>
              </a:rPr>
              <a:t>計画初期における効率化</a:t>
            </a:r>
          </a:p>
        </p:txBody>
      </p:sp>
      <p:sp>
        <p:nvSpPr>
          <p:cNvPr id="6216" name="Rectangle 72"/>
          <p:cNvSpPr>
            <a:spLocks noChangeArrowheads="1"/>
          </p:cNvSpPr>
          <p:nvPr/>
        </p:nvSpPr>
        <p:spPr bwMode="auto">
          <a:xfrm>
            <a:off x="3581400" y="4191000"/>
            <a:ext cx="2133600" cy="7620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latin typeface="ＭＳ Ｐ明朝" pitchFamily="18" charset="-128"/>
              </a:rPr>
              <a:t>Ｐ　Ｄ　Ｐ　Ｃ　法</a:t>
            </a:r>
          </a:p>
          <a:p>
            <a:pPr algn="ctr"/>
            <a:r>
              <a:rPr lang="ja-JP" altLang="en-US">
                <a:latin typeface="ＭＳ Ｐ明朝" pitchFamily="18" charset="-128"/>
              </a:rPr>
              <a:t>不確定要素があり推移過程で随時</a:t>
            </a:r>
          </a:p>
          <a:p>
            <a:pPr algn="ctr"/>
            <a:r>
              <a:rPr lang="ja-JP" altLang="en-US">
                <a:latin typeface="ＭＳ Ｐ明朝" pitchFamily="18" charset="-128"/>
              </a:rPr>
              <a:t>その時点までの情報を取り入れ、</a:t>
            </a:r>
          </a:p>
          <a:p>
            <a:pPr algn="ctr"/>
            <a:r>
              <a:rPr lang="ja-JP" altLang="en-US">
                <a:latin typeface="ＭＳ Ｐ明朝" pitchFamily="18" charset="-128"/>
              </a:rPr>
              <a:t>その後の最適な計画を作成）</a:t>
            </a:r>
          </a:p>
        </p:txBody>
      </p:sp>
      <p:sp>
        <p:nvSpPr>
          <p:cNvPr id="6217" name="Rectangle 73"/>
          <p:cNvSpPr>
            <a:spLocks noChangeArrowheads="1"/>
          </p:cNvSpPr>
          <p:nvPr/>
        </p:nvSpPr>
        <p:spPr bwMode="auto">
          <a:xfrm>
            <a:off x="6172200" y="914400"/>
            <a:ext cx="304800" cy="11430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200">
                <a:latin typeface="ＭＳ Ｐ明朝" pitchFamily="18" charset="-128"/>
              </a:rPr>
              <a:t>従来のＱＣ手法</a:t>
            </a:r>
          </a:p>
        </p:txBody>
      </p:sp>
      <p:sp>
        <p:nvSpPr>
          <p:cNvPr id="6218" name="Rectangle 74"/>
          <p:cNvSpPr>
            <a:spLocks noChangeArrowheads="1"/>
          </p:cNvSpPr>
          <p:nvPr/>
        </p:nvSpPr>
        <p:spPr bwMode="auto">
          <a:xfrm>
            <a:off x="5867400" y="1676400"/>
            <a:ext cx="228600" cy="9144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200">
                <a:latin typeface="ＭＳ Ｐ明朝" pitchFamily="18" charset="-128"/>
              </a:rPr>
              <a:t>特性要因図</a:t>
            </a:r>
          </a:p>
        </p:txBody>
      </p:sp>
      <p:sp>
        <p:nvSpPr>
          <p:cNvPr id="6219" name="Rectangle 75"/>
          <p:cNvSpPr>
            <a:spLocks noChangeArrowheads="1"/>
          </p:cNvSpPr>
          <p:nvPr/>
        </p:nvSpPr>
        <p:spPr bwMode="auto">
          <a:xfrm>
            <a:off x="5867400" y="4038600"/>
            <a:ext cx="228600" cy="914400"/>
          </a:xfrm>
          <a:prstGeom prst="rect">
            <a:avLst/>
          </a:prstGeom>
          <a:solidFill>
            <a:srgbClr val="CC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200">
                <a:latin typeface="ＭＳ Ｐ明朝" pitchFamily="18" charset="-128"/>
              </a:rPr>
              <a:t>ＱＣ七つ道具</a:t>
            </a:r>
          </a:p>
        </p:txBody>
      </p:sp>
      <p:sp>
        <p:nvSpPr>
          <p:cNvPr id="6220" name="Text Box 76"/>
          <p:cNvSpPr txBox="1">
            <a:spLocks noChangeArrowheads="1"/>
          </p:cNvSpPr>
          <p:nvPr/>
        </p:nvSpPr>
        <p:spPr bwMode="auto">
          <a:xfrm>
            <a:off x="974725" y="1346200"/>
            <a:ext cx="23018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Ｐｌａｎ </a:t>
            </a:r>
            <a:r>
              <a:rPr lang="en-US" altLang="ja-JP">
                <a:latin typeface="ＭＳ Ｐ明朝" pitchFamily="18" charset="-128"/>
              </a:rPr>
              <a:t>1</a:t>
            </a:r>
            <a:r>
              <a:rPr lang="ja-JP" altLang="en-US">
                <a:latin typeface="ＭＳ Ｐ明朝" pitchFamily="18" charset="-128"/>
              </a:rPr>
              <a:t>　雑然・混沌の整理と問題の設定</a:t>
            </a:r>
          </a:p>
        </p:txBody>
      </p:sp>
      <p:sp>
        <p:nvSpPr>
          <p:cNvPr id="6221" name="Text Box 77"/>
          <p:cNvSpPr txBox="1">
            <a:spLocks noChangeArrowheads="1"/>
          </p:cNvSpPr>
          <p:nvPr/>
        </p:nvSpPr>
        <p:spPr bwMode="auto">
          <a:xfrm>
            <a:off x="971550" y="2260600"/>
            <a:ext cx="1393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Ｐｌａｎ </a:t>
            </a:r>
            <a:r>
              <a:rPr lang="en-US" altLang="ja-JP">
                <a:latin typeface="ＭＳ Ｐ明朝" pitchFamily="18" charset="-128"/>
              </a:rPr>
              <a:t>2</a:t>
            </a:r>
            <a:r>
              <a:rPr lang="ja-JP" altLang="en-US">
                <a:latin typeface="ＭＳ Ｐ明朝" pitchFamily="18" charset="-128"/>
              </a:rPr>
              <a:t>　手段への展開</a:t>
            </a:r>
          </a:p>
        </p:txBody>
      </p:sp>
      <p:sp>
        <p:nvSpPr>
          <p:cNvPr id="6222" name="Text Box 78"/>
          <p:cNvSpPr txBox="1">
            <a:spLocks noChangeArrowheads="1"/>
          </p:cNvSpPr>
          <p:nvPr/>
        </p:nvSpPr>
        <p:spPr bwMode="auto">
          <a:xfrm>
            <a:off x="971550" y="3571875"/>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Ｐｌａｎ </a:t>
            </a:r>
            <a:r>
              <a:rPr lang="en-US" altLang="ja-JP">
                <a:latin typeface="ＭＳ Ｐ明朝" pitchFamily="18" charset="-128"/>
              </a:rPr>
              <a:t>3</a:t>
            </a:r>
            <a:r>
              <a:rPr lang="ja-JP" altLang="en-US">
                <a:latin typeface="ＭＳ Ｐ明朝" pitchFamily="18" charset="-128"/>
              </a:rPr>
              <a:t>　手段を時系列的に配列し</a:t>
            </a:r>
          </a:p>
          <a:p>
            <a:r>
              <a:rPr lang="ja-JP" altLang="en-US">
                <a:latin typeface="ＭＳ Ｐ明朝" pitchFamily="18" charset="-128"/>
              </a:rPr>
              <a:t>　　　　　実行計画を作成</a:t>
            </a:r>
          </a:p>
        </p:txBody>
      </p:sp>
      <p:sp>
        <p:nvSpPr>
          <p:cNvPr id="6223" name="Line 79"/>
          <p:cNvSpPr>
            <a:spLocks noChangeShapeType="1"/>
          </p:cNvSpPr>
          <p:nvPr/>
        </p:nvSpPr>
        <p:spPr bwMode="auto">
          <a:xfrm>
            <a:off x="914400" y="10668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24" name="Line 80"/>
          <p:cNvSpPr>
            <a:spLocks noChangeShapeType="1"/>
          </p:cNvSpPr>
          <p:nvPr/>
        </p:nvSpPr>
        <p:spPr bwMode="auto">
          <a:xfrm>
            <a:off x="4267200" y="10668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25" name="Line 81"/>
          <p:cNvSpPr>
            <a:spLocks noChangeShapeType="1"/>
          </p:cNvSpPr>
          <p:nvPr/>
        </p:nvSpPr>
        <p:spPr bwMode="auto">
          <a:xfrm>
            <a:off x="4572000" y="1876425"/>
            <a:ext cx="1295400" cy="0"/>
          </a:xfrm>
          <a:prstGeom prst="line">
            <a:avLst/>
          </a:prstGeom>
          <a:noFill/>
          <a:ln w="952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26" name="Line 82"/>
          <p:cNvSpPr>
            <a:spLocks noChangeShapeType="1"/>
          </p:cNvSpPr>
          <p:nvPr/>
        </p:nvSpPr>
        <p:spPr bwMode="auto">
          <a:xfrm>
            <a:off x="5410200" y="1885950"/>
            <a:ext cx="0" cy="1219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27" name="Line 83"/>
          <p:cNvSpPr>
            <a:spLocks noChangeShapeType="1"/>
          </p:cNvSpPr>
          <p:nvPr/>
        </p:nvSpPr>
        <p:spPr bwMode="auto">
          <a:xfrm flipH="1">
            <a:off x="4876800" y="3095625"/>
            <a:ext cx="5334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28" name="Line 84"/>
          <p:cNvSpPr>
            <a:spLocks noChangeShapeType="1"/>
          </p:cNvSpPr>
          <p:nvPr/>
        </p:nvSpPr>
        <p:spPr bwMode="auto">
          <a:xfrm>
            <a:off x="1828800" y="2057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0" name="Line 86"/>
          <p:cNvSpPr>
            <a:spLocks noChangeShapeType="1"/>
          </p:cNvSpPr>
          <p:nvPr/>
        </p:nvSpPr>
        <p:spPr bwMode="auto">
          <a:xfrm>
            <a:off x="4108450" y="2057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1" name="Line 87"/>
          <p:cNvSpPr>
            <a:spLocks noChangeShapeType="1"/>
          </p:cNvSpPr>
          <p:nvPr/>
        </p:nvSpPr>
        <p:spPr bwMode="auto">
          <a:xfrm>
            <a:off x="1828800" y="22098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2" name="Line 88"/>
          <p:cNvSpPr>
            <a:spLocks noChangeShapeType="1"/>
          </p:cNvSpPr>
          <p:nvPr/>
        </p:nvSpPr>
        <p:spPr bwMode="auto">
          <a:xfrm>
            <a:off x="1828800" y="25908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3" name="Line 89"/>
          <p:cNvSpPr>
            <a:spLocks noChangeShapeType="1"/>
          </p:cNvSpPr>
          <p:nvPr/>
        </p:nvSpPr>
        <p:spPr bwMode="auto">
          <a:xfrm>
            <a:off x="1828800" y="25908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4" name="Line 90"/>
          <p:cNvSpPr>
            <a:spLocks noChangeShapeType="1"/>
          </p:cNvSpPr>
          <p:nvPr/>
        </p:nvSpPr>
        <p:spPr bwMode="auto">
          <a:xfrm>
            <a:off x="4114800" y="25908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5" name="Line 91"/>
          <p:cNvSpPr>
            <a:spLocks noChangeShapeType="1"/>
          </p:cNvSpPr>
          <p:nvPr/>
        </p:nvSpPr>
        <p:spPr bwMode="auto">
          <a:xfrm>
            <a:off x="3048000" y="2209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6" name="Line 92"/>
          <p:cNvSpPr>
            <a:spLocks noChangeShapeType="1"/>
          </p:cNvSpPr>
          <p:nvPr/>
        </p:nvSpPr>
        <p:spPr bwMode="auto">
          <a:xfrm>
            <a:off x="1828800" y="3429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7" name="Line 93"/>
          <p:cNvSpPr>
            <a:spLocks noChangeShapeType="1"/>
          </p:cNvSpPr>
          <p:nvPr/>
        </p:nvSpPr>
        <p:spPr bwMode="auto">
          <a:xfrm>
            <a:off x="4108450" y="3429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8" name="Line 94"/>
          <p:cNvSpPr>
            <a:spLocks noChangeShapeType="1"/>
          </p:cNvSpPr>
          <p:nvPr/>
        </p:nvSpPr>
        <p:spPr bwMode="auto">
          <a:xfrm>
            <a:off x="1828800" y="35814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39" name="Line 95"/>
          <p:cNvSpPr>
            <a:spLocks noChangeShapeType="1"/>
          </p:cNvSpPr>
          <p:nvPr/>
        </p:nvSpPr>
        <p:spPr bwMode="auto">
          <a:xfrm>
            <a:off x="1828800" y="39624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0" name="Line 96"/>
          <p:cNvSpPr>
            <a:spLocks noChangeShapeType="1"/>
          </p:cNvSpPr>
          <p:nvPr/>
        </p:nvSpPr>
        <p:spPr bwMode="auto">
          <a:xfrm>
            <a:off x="1828800" y="39624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1" name="Line 97"/>
          <p:cNvSpPr>
            <a:spLocks noChangeShapeType="1"/>
          </p:cNvSpPr>
          <p:nvPr/>
        </p:nvSpPr>
        <p:spPr bwMode="auto">
          <a:xfrm>
            <a:off x="4114800" y="39624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2" name="Line 98"/>
          <p:cNvSpPr>
            <a:spLocks noChangeShapeType="1"/>
          </p:cNvSpPr>
          <p:nvPr/>
        </p:nvSpPr>
        <p:spPr bwMode="auto">
          <a:xfrm>
            <a:off x="3048000" y="35814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3" name="Line 99"/>
          <p:cNvSpPr>
            <a:spLocks noChangeShapeType="1"/>
          </p:cNvSpPr>
          <p:nvPr/>
        </p:nvSpPr>
        <p:spPr bwMode="auto">
          <a:xfrm>
            <a:off x="1828800" y="4953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4" name="Line 100"/>
          <p:cNvSpPr>
            <a:spLocks noChangeShapeType="1"/>
          </p:cNvSpPr>
          <p:nvPr/>
        </p:nvSpPr>
        <p:spPr bwMode="auto">
          <a:xfrm>
            <a:off x="4108450" y="4953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5" name="Line 101"/>
          <p:cNvSpPr>
            <a:spLocks noChangeShapeType="1"/>
          </p:cNvSpPr>
          <p:nvPr/>
        </p:nvSpPr>
        <p:spPr bwMode="auto">
          <a:xfrm>
            <a:off x="1828800" y="51054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6" name="Line 102"/>
          <p:cNvSpPr>
            <a:spLocks noChangeShapeType="1"/>
          </p:cNvSpPr>
          <p:nvPr/>
        </p:nvSpPr>
        <p:spPr bwMode="auto">
          <a:xfrm>
            <a:off x="3048000" y="5105400"/>
            <a:ext cx="0" cy="3048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7" name="Rectangle 103"/>
          <p:cNvSpPr>
            <a:spLocks noChangeArrowheads="1"/>
          </p:cNvSpPr>
          <p:nvPr/>
        </p:nvSpPr>
        <p:spPr bwMode="auto">
          <a:xfrm>
            <a:off x="1790700" y="5410200"/>
            <a:ext cx="27432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a:latin typeface="ＭＳ Ｐ明朝" pitchFamily="18" charset="-128"/>
              </a:rPr>
              <a:t>パレート図、チェックシート、ヒストグラム</a:t>
            </a:r>
          </a:p>
          <a:p>
            <a:r>
              <a:rPr lang="ja-JP" altLang="en-US" sz="1200">
                <a:latin typeface="ＭＳ Ｐ明朝" pitchFamily="18" charset="-128"/>
              </a:rPr>
              <a:t>散布図、管理図、グラフ</a:t>
            </a:r>
            <a:endParaRPr lang="ja-JP" altLang="en-US">
              <a:latin typeface="ＭＳ Ｐ明朝" pitchFamily="18" charset="-128"/>
            </a:endParaRPr>
          </a:p>
        </p:txBody>
      </p:sp>
      <p:sp>
        <p:nvSpPr>
          <p:cNvPr id="6248" name="Text Box 104"/>
          <p:cNvSpPr txBox="1">
            <a:spLocks noChangeArrowheads="1"/>
          </p:cNvSpPr>
          <p:nvPr/>
        </p:nvSpPr>
        <p:spPr bwMode="auto">
          <a:xfrm>
            <a:off x="2438400" y="5919788"/>
            <a:ext cx="18272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u="sng">
                <a:latin typeface="ＭＳ Ｐ明朝" pitchFamily="18" charset="-128"/>
              </a:rPr>
              <a:t>図３　Ｎ７とＱ７の位置づけ</a:t>
            </a:r>
          </a:p>
        </p:txBody>
      </p:sp>
      <p:sp>
        <p:nvSpPr>
          <p:cNvPr id="6249" name="Line 105"/>
          <p:cNvSpPr>
            <a:spLocks noChangeShapeType="1"/>
          </p:cNvSpPr>
          <p:nvPr/>
        </p:nvSpPr>
        <p:spPr bwMode="auto">
          <a:xfrm>
            <a:off x="5972175" y="25908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0" name="Line 106"/>
          <p:cNvSpPr>
            <a:spLocks noChangeShapeType="1"/>
          </p:cNvSpPr>
          <p:nvPr/>
        </p:nvSpPr>
        <p:spPr bwMode="auto">
          <a:xfrm>
            <a:off x="5972175" y="49530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1" name="Line 107"/>
          <p:cNvSpPr>
            <a:spLocks noChangeShapeType="1"/>
          </p:cNvSpPr>
          <p:nvPr/>
        </p:nvSpPr>
        <p:spPr bwMode="auto">
          <a:xfrm flipH="1">
            <a:off x="4524375" y="5629275"/>
            <a:ext cx="14478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2" name="Text Box 108"/>
          <p:cNvSpPr txBox="1">
            <a:spLocks noChangeArrowheads="1"/>
          </p:cNvSpPr>
          <p:nvPr/>
        </p:nvSpPr>
        <p:spPr bwMode="auto">
          <a:xfrm>
            <a:off x="971550" y="5019675"/>
            <a:ext cx="3603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Ｄｏ</a:t>
            </a:r>
          </a:p>
        </p:txBody>
      </p:sp>
      <p:sp>
        <p:nvSpPr>
          <p:cNvPr id="6253" name="Line 109"/>
          <p:cNvSpPr>
            <a:spLocks noChangeShapeType="1"/>
          </p:cNvSpPr>
          <p:nvPr/>
        </p:nvSpPr>
        <p:spPr bwMode="auto">
          <a:xfrm>
            <a:off x="990600" y="838200"/>
            <a:ext cx="0" cy="5029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4" name="Line 110"/>
          <p:cNvSpPr>
            <a:spLocks noChangeShapeType="1"/>
          </p:cNvSpPr>
          <p:nvPr/>
        </p:nvSpPr>
        <p:spPr bwMode="auto">
          <a:xfrm>
            <a:off x="5791200" y="838200"/>
            <a:ext cx="0" cy="441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5" name="Line 111"/>
          <p:cNvSpPr>
            <a:spLocks noChangeShapeType="1"/>
          </p:cNvSpPr>
          <p:nvPr/>
        </p:nvSpPr>
        <p:spPr bwMode="auto">
          <a:xfrm>
            <a:off x="1447800" y="5257800"/>
            <a:ext cx="43434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6" name="Line 112"/>
          <p:cNvSpPr>
            <a:spLocks noChangeShapeType="1"/>
          </p:cNvSpPr>
          <p:nvPr/>
        </p:nvSpPr>
        <p:spPr bwMode="auto">
          <a:xfrm>
            <a:off x="1447800" y="5257800"/>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7" name="AutoShape 113"/>
          <p:cNvSpPr>
            <a:spLocks noChangeArrowheads="1"/>
          </p:cNvSpPr>
          <p:nvPr/>
        </p:nvSpPr>
        <p:spPr bwMode="auto">
          <a:xfrm>
            <a:off x="914400" y="6340475"/>
            <a:ext cx="1676400" cy="1600200"/>
          </a:xfrm>
          <a:prstGeom prst="flowChartOr">
            <a:avLst/>
          </a:prstGeom>
          <a:solidFill>
            <a:srgbClr val="FF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2400">
              <a:latin typeface="ＭＳ Ｐ明朝" pitchFamily="18" charset="-128"/>
            </a:endParaRPr>
          </a:p>
        </p:txBody>
      </p:sp>
      <p:sp>
        <p:nvSpPr>
          <p:cNvPr id="6259" name="Text Box 115"/>
          <p:cNvSpPr txBox="1">
            <a:spLocks noChangeArrowheads="1"/>
          </p:cNvSpPr>
          <p:nvPr/>
        </p:nvSpPr>
        <p:spPr bwMode="auto">
          <a:xfrm>
            <a:off x="1066800" y="6645275"/>
            <a:ext cx="595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Ａｃｔｉｏｎ</a:t>
            </a:r>
          </a:p>
          <a:p>
            <a:r>
              <a:rPr lang="ja-JP" altLang="en-US">
                <a:latin typeface="ＭＳ Ｐ明朝" pitchFamily="18" charset="-128"/>
              </a:rPr>
              <a:t>処　置</a:t>
            </a:r>
          </a:p>
        </p:txBody>
      </p:sp>
      <p:sp>
        <p:nvSpPr>
          <p:cNvPr id="6260" name="Text Box 116"/>
          <p:cNvSpPr txBox="1">
            <a:spLocks noChangeArrowheads="1"/>
          </p:cNvSpPr>
          <p:nvPr/>
        </p:nvSpPr>
        <p:spPr bwMode="auto">
          <a:xfrm>
            <a:off x="1066800" y="7239000"/>
            <a:ext cx="568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Ｃｈｅｃｋ</a:t>
            </a:r>
          </a:p>
          <a:p>
            <a:r>
              <a:rPr lang="ja-JP" altLang="en-US">
                <a:latin typeface="ＭＳ Ｐ明朝" pitchFamily="18" charset="-128"/>
              </a:rPr>
              <a:t>評　価</a:t>
            </a:r>
          </a:p>
        </p:txBody>
      </p:sp>
      <p:sp>
        <p:nvSpPr>
          <p:cNvPr id="6261" name="Text Box 117"/>
          <p:cNvSpPr txBox="1">
            <a:spLocks noChangeArrowheads="1"/>
          </p:cNvSpPr>
          <p:nvPr/>
        </p:nvSpPr>
        <p:spPr bwMode="auto">
          <a:xfrm>
            <a:off x="1785938" y="7235825"/>
            <a:ext cx="522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Ｄｏ</a:t>
            </a:r>
          </a:p>
          <a:p>
            <a:r>
              <a:rPr lang="ja-JP" altLang="en-US">
                <a:latin typeface="ＭＳ Ｐ明朝" pitchFamily="18" charset="-128"/>
              </a:rPr>
              <a:t>実　施</a:t>
            </a:r>
          </a:p>
        </p:txBody>
      </p:sp>
      <p:sp>
        <p:nvSpPr>
          <p:cNvPr id="6262" name="Line 118"/>
          <p:cNvSpPr>
            <a:spLocks noChangeShapeType="1"/>
          </p:cNvSpPr>
          <p:nvPr/>
        </p:nvSpPr>
        <p:spPr bwMode="auto">
          <a:xfrm flipV="1">
            <a:off x="1752600" y="6416675"/>
            <a:ext cx="381000" cy="730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3" name="Line 119"/>
          <p:cNvSpPr>
            <a:spLocks noChangeShapeType="1"/>
          </p:cNvSpPr>
          <p:nvPr/>
        </p:nvSpPr>
        <p:spPr bwMode="auto">
          <a:xfrm flipV="1">
            <a:off x="1752600" y="6721475"/>
            <a:ext cx="685800" cy="425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4" name="Text Box 120"/>
          <p:cNvSpPr txBox="1">
            <a:spLocks noChangeArrowheads="1"/>
          </p:cNvSpPr>
          <p:nvPr/>
        </p:nvSpPr>
        <p:spPr bwMode="auto">
          <a:xfrm>
            <a:off x="2373313" y="6340475"/>
            <a:ext cx="522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Ｐｌａｎ</a:t>
            </a:r>
          </a:p>
          <a:p>
            <a:r>
              <a:rPr lang="ja-JP" altLang="en-US">
                <a:latin typeface="ＭＳ Ｐ明朝" pitchFamily="18" charset="-128"/>
              </a:rPr>
              <a:t>計　画</a:t>
            </a:r>
          </a:p>
        </p:txBody>
      </p:sp>
      <p:sp>
        <p:nvSpPr>
          <p:cNvPr id="6265" name="Text Box 121"/>
          <p:cNvSpPr txBox="1">
            <a:spLocks noChangeArrowheads="1"/>
          </p:cNvSpPr>
          <p:nvPr/>
        </p:nvSpPr>
        <p:spPr bwMode="auto">
          <a:xfrm>
            <a:off x="1752600" y="6340475"/>
            <a:ext cx="349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Ｐ１</a:t>
            </a:r>
          </a:p>
        </p:txBody>
      </p:sp>
      <p:sp>
        <p:nvSpPr>
          <p:cNvPr id="6266" name="Text Box 122"/>
          <p:cNvSpPr txBox="1">
            <a:spLocks noChangeArrowheads="1"/>
          </p:cNvSpPr>
          <p:nvPr/>
        </p:nvSpPr>
        <p:spPr bwMode="auto">
          <a:xfrm>
            <a:off x="2044700" y="6537325"/>
            <a:ext cx="349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Ｐ２</a:t>
            </a:r>
          </a:p>
        </p:txBody>
      </p:sp>
      <p:sp>
        <p:nvSpPr>
          <p:cNvPr id="6267" name="Text Box 123"/>
          <p:cNvSpPr txBox="1">
            <a:spLocks noChangeArrowheads="1"/>
          </p:cNvSpPr>
          <p:nvPr/>
        </p:nvSpPr>
        <p:spPr bwMode="auto">
          <a:xfrm>
            <a:off x="2228850" y="6858000"/>
            <a:ext cx="3492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Ｐ３</a:t>
            </a:r>
          </a:p>
        </p:txBody>
      </p:sp>
      <p:sp>
        <p:nvSpPr>
          <p:cNvPr id="6268" name="Text Box 124"/>
          <p:cNvSpPr txBox="1">
            <a:spLocks noChangeArrowheads="1"/>
          </p:cNvSpPr>
          <p:nvPr/>
        </p:nvSpPr>
        <p:spPr bwMode="auto">
          <a:xfrm>
            <a:off x="493713" y="7977188"/>
            <a:ext cx="25257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u="sng">
                <a:latin typeface="ＭＳ Ｐ明朝" pitchFamily="18" charset="-128"/>
              </a:rPr>
              <a:t>図４　管理のサイクルにおけるＰｌａｎの細分化</a:t>
            </a:r>
          </a:p>
        </p:txBody>
      </p:sp>
      <p:sp>
        <p:nvSpPr>
          <p:cNvPr id="6269" name="AutoShape 125"/>
          <p:cNvSpPr>
            <a:spLocks noChangeArrowheads="1"/>
          </p:cNvSpPr>
          <p:nvPr/>
        </p:nvSpPr>
        <p:spPr bwMode="auto">
          <a:xfrm rot="16200000" flipV="1">
            <a:off x="4495800" y="5654675"/>
            <a:ext cx="1295400" cy="2667000"/>
          </a:xfrm>
          <a:prstGeom prst="flowChartManualInpu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70" name="Line 126"/>
          <p:cNvSpPr>
            <a:spLocks noChangeShapeType="1"/>
          </p:cNvSpPr>
          <p:nvPr/>
        </p:nvSpPr>
        <p:spPr bwMode="auto">
          <a:xfrm flipH="1" flipV="1">
            <a:off x="3810000" y="6340475"/>
            <a:ext cx="5334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71" name="Line 127"/>
          <p:cNvSpPr>
            <a:spLocks noChangeShapeType="1"/>
          </p:cNvSpPr>
          <p:nvPr/>
        </p:nvSpPr>
        <p:spPr bwMode="auto">
          <a:xfrm flipH="1" flipV="1">
            <a:off x="4419600" y="6340475"/>
            <a:ext cx="5334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72" name="Line 128"/>
          <p:cNvSpPr>
            <a:spLocks noChangeShapeType="1"/>
          </p:cNvSpPr>
          <p:nvPr/>
        </p:nvSpPr>
        <p:spPr bwMode="auto">
          <a:xfrm flipH="1" flipV="1">
            <a:off x="5562600" y="6340475"/>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73" name="Text Box 129"/>
          <p:cNvSpPr txBox="1">
            <a:spLocks noChangeArrowheads="1"/>
          </p:cNvSpPr>
          <p:nvPr/>
        </p:nvSpPr>
        <p:spPr bwMode="auto">
          <a:xfrm>
            <a:off x="3783013" y="7216775"/>
            <a:ext cx="522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Ｐｌａｎ</a:t>
            </a:r>
          </a:p>
          <a:p>
            <a:r>
              <a:rPr lang="ja-JP" altLang="en-US">
                <a:latin typeface="ＭＳ Ｐ明朝" pitchFamily="18" charset="-128"/>
              </a:rPr>
              <a:t>計　画</a:t>
            </a:r>
          </a:p>
        </p:txBody>
      </p:sp>
      <p:sp>
        <p:nvSpPr>
          <p:cNvPr id="6274" name="Text Box 130"/>
          <p:cNvSpPr txBox="1">
            <a:spLocks noChangeArrowheads="1"/>
          </p:cNvSpPr>
          <p:nvPr/>
        </p:nvSpPr>
        <p:spPr bwMode="auto">
          <a:xfrm>
            <a:off x="4191000" y="6797675"/>
            <a:ext cx="522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Ｄｏ</a:t>
            </a:r>
          </a:p>
          <a:p>
            <a:r>
              <a:rPr lang="ja-JP" altLang="en-US">
                <a:latin typeface="ＭＳ Ｐ明朝" pitchFamily="18" charset="-128"/>
              </a:rPr>
              <a:t>実　施</a:t>
            </a:r>
          </a:p>
        </p:txBody>
      </p:sp>
      <p:sp>
        <p:nvSpPr>
          <p:cNvPr id="6275" name="Text Box 131"/>
          <p:cNvSpPr txBox="1">
            <a:spLocks noChangeArrowheads="1"/>
          </p:cNvSpPr>
          <p:nvPr/>
        </p:nvSpPr>
        <p:spPr bwMode="auto">
          <a:xfrm>
            <a:off x="4833938" y="6629400"/>
            <a:ext cx="568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Ｃｈｅｃｋ</a:t>
            </a:r>
          </a:p>
          <a:p>
            <a:r>
              <a:rPr lang="ja-JP" altLang="en-US">
                <a:latin typeface="ＭＳ Ｐ明朝" pitchFamily="18" charset="-128"/>
              </a:rPr>
              <a:t>評　価</a:t>
            </a:r>
          </a:p>
        </p:txBody>
      </p:sp>
      <p:sp>
        <p:nvSpPr>
          <p:cNvPr id="6276" name="Text Box 132"/>
          <p:cNvSpPr txBox="1">
            <a:spLocks noChangeArrowheads="1"/>
          </p:cNvSpPr>
          <p:nvPr/>
        </p:nvSpPr>
        <p:spPr bwMode="auto">
          <a:xfrm>
            <a:off x="5638800" y="6569075"/>
            <a:ext cx="595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Ａｃｔｉｏｎ</a:t>
            </a:r>
          </a:p>
          <a:p>
            <a:r>
              <a:rPr lang="ja-JP" altLang="en-US">
                <a:latin typeface="ＭＳ Ｐ明朝" pitchFamily="18" charset="-128"/>
              </a:rPr>
              <a:t>処　置</a:t>
            </a:r>
          </a:p>
        </p:txBody>
      </p:sp>
      <p:sp>
        <p:nvSpPr>
          <p:cNvPr id="6277" name="Text Box 133"/>
          <p:cNvSpPr txBox="1">
            <a:spLocks noChangeArrowheads="1"/>
          </p:cNvSpPr>
          <p:nvPr/>
        </p:nvSpPr>
        <p:spPr bwMode="auto">
          <a:xfrm>
            <a:off x="4191000" y="7635875"/>
            <a:ext cx="1555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時間もしくは工数　　　　→</a:t>
            </a:r>
          </a:p>
        </p:txBody>
      </p:sp>
      <p:sp>
        <p:nvSpPr>
          <p:cNvPr id="6278" name="Text Box 134"/>
          <p:cNvSpPr txBox="1">
            <a:spLocks noChangeArrowheads="1"/>
          </p:cNvSpPr>
          <p:nvPr/>
        </p:nvSpPr>
        <p:spPr bwMode="auto">
          <a:xfrm>
            <a:off x="3336925" y="7458075"/>
            <a:ext cx="431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良い</a:t>
            </a:r>
          </a:p>
        </p:txBody>
      </p:sp>
      <p:sp>
        <p:nvSpPr>
          <p:cNvPr id="6279" name="Text Box 135"/>
          <p:cNvSpPr txBox="1">
            <a:spLocks noChangeArrowheads="1"/>
          </p:cNvSpPr>
          <p:nvPr/>
        </p:nvSpPr>
        <p:spPr bwMode="auto">
          <a:xfrm>
            <a:off x="3333750" y="6188075"/>
            <a:ext cx="431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悪い</a:t>
            </a:r>
          </a:p>
        </p:txBody>
      </p:sp>
      <p:sp>
        <p:nvSpPr>
          <p:cNvPr id="6280" name="Text Box 136"/>
          <p:cNvSpPr txBox="1">
            <a:spLocks noChangeArrowheads="1"/>
          </p:cNvSpPr>
          <p:nvPr/>
        </p:nvSpPr>
        <p:spPr bwMode="auto">
          <a:xfrm>
            <a:off x="3794125" y="7977188"/>
            <a:ext cx="2203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u="sng">
                <a:latin typeface="ＭＳ Ｐ明朝" pitchFamily="18" charset="-128"/>
              </a:rPr>
              <a:t>図５　問題解決における計画の重要性</a:t>
            </a:r>
          </a:p>
        </p:txBody>
      </p:sp>
      <p:sp>
        <p:nvSpPr>
          <p:cNvPr id="6281" name="Text Box 137"/>
          <p:cNvSpPr txBox="1">
            <a:spLocks noChangeArrowheads="1"/>
          </p:cNvSpPr>
          <p:nvPr/>
        </p:nvSpPr>
        <p:spPr bwMode="auto">
          <a:xfrm>
            <a:off x="381000" y="8305800"/>
            <a:ext cx="43195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５．新ＱＣ七つ道具の使用に際して、大切なポイントが２点あります</a:t>
            </a:r>
          </a:p>
        </p:txBody>
      </p:sp>
      <p:sp>
        <p:nvSpPr>
          <p:cNvPr id="6282" name="Text Box 138"/>
          <p:cNvSpPr txBox="1">
            <a:spLocks noChangeArrowheads="1"/>
          </p:cNvSpPr>
          <p:nvPr/>
        </p:nvSpPr>
        <p:spPr bwMode="auto">
          <a:xfrm>
            <a:off x="647700" y="8564563"/>
            <a:ext cx="5899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（１）新ＱＣ七つ道具（ＱＣ七つ道具含む）は、すべて図形である。これにより、文章や数字の羅列に比べ、関係</a:t>
            </a:r>
          </a:p>
          <a:p>
            <a:r>
              <a:rPr lang="ja-JP" altLang="en-US"/>
              <a:t>　　者が理解しやすく、計画的に参画して知恵・発想を提案できる。</a:t>
            </a:r>
          </a:p>
          <a:p>
            <a:endParaRPr lang="ja-JP" altLang="en-US"/>
          </a:p>
          <a:p>
            <a:r>
              <a:rPr lang="ja-JP" altLang="en-US"/>
              <a:t>（２）新ＱＣ七つ道具とＱＣ七つ道具・統計的方法等の併用が大切である。</a:t>
            </a:r>
          </a:p>
          <a:p>
            <a:r>
              <a:rPr lang="ja-JP" altLang="en-US"/>
              <a:t>　　 新ＱＣ七つ道具の各図形の作成において、アイデア・発想・着想が必ずある。しかし、その有効性を高める</a:t>
            </a:r>
          </a:p>
          <a:p>
            <a:r>
              <a:rPr lang="ja-JP" altLang="en-US"/>
              <a:t>　　 には、数値データの活用や統計的手法との併用が実効をあげるもとである。</a:t>
            </a:r>
          </a:p>
        </p:txBody>
      </p:sp>
      <p:sp>
        <p:nvSpPr>
          <p:cNvPr id="6283" name="AutoShape 139"/>
          <p:cNvSpPr>
            <a:spLocks noChangeArrowheads="1"/>
          </p:cNvSpPr>
          <p:nvPr/>
        </p:nvSpPr>
        <p:spPr bwMode="auto">
          <a:xfrm>
            <a:off x="1524000" y="3076575"/>
            <a:ext cx="838200" cy="304800"/>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84" name="AutoShape 140"/>
          <p:cNvSpPr>
            <a:spLocks noChangeArrowheads="1"/>
          </p:cNvSpPr>
          <p:nvPr/>
        </p:nvSpPr>
        <p:spPr bwMode="auto">
          <a:xfrm>
            <a:off x="3619500" y="3086100"/>
            <a:ext cx="1143000" cy="304800"/>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85" name="AutoShape 141"/>
          <p:cNvSpPr>
            <a:spLocks noChangeArrowheads="1"/>
          </p:cNvSpPr>
          <p:nvPr/>
        </p:nvSpPr>
        <p:spPr bwMode="auto">
          <a:xfrm>
            <a:off x="1400175" y="4533900"/>
            <a:ext cx="1447800" cy="304800"/>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86" name="AutoShape 142"/>
          <p:cNvSpPr>
            <a:spLocks noChangeArrowheads="1"/>
          </p:cNvSpPr>
          <p:nvPr/>
        </p:nvSpPr>
        <p:spPr bwMode="auto">
          <a:xfrm>
            <a:off x="3657600" y="4438650"/>
            <a:ext cx="1981200" cy="457200"/>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（６／２１）</a:t>
            </a:r>
          </a:p>
        </p:txBody>
      </p:sp>
      <p:sp>
        <p:nvSpPr>
          <p:cNvPr id="7172" name="Rectangle 4"/>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173" name="Line 5"/>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7174" name="Group 6"/>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192" name="Rectangle 24"/>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7193" name="Text Box 25"/>
          <p:cNvSpPr txBox="1">
            <a:spLocks noChangeArrowheads="1"/>
          </p:cNvSpPr>
          <p:nvPr/>
        </p:nvSpPr>
        <p:spPr bwMode="auto">
          <a:xfrm>
            <a:off x="1460500" y="239713"/>
            <a:ext cx="2959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連　　関　　図　　法</a:t>
            </a:r>
          </a:p>
        </p:txBody>
      </p:sp>
      <p:sp>
        <p:nvSpPr>
          <p:cNvPr id="7231" name="Rectangle 63"/>
          <p:cNvSpPr>
            <a:spLocks noChangeArrowheads="1"/>
          </p:cNvSpPr>
          <p:nvPr/>
        </p:nvSpPr>
        <p:spPr bwMode="auto">
          <a:xfrm>
            <a:off x="381000" y="685800"/>
            <a:ext cx="914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項  目</a:t>
            </a:r>
          </a:p>
        </p:txBody>
      </p:sp>
      <p:sp>
        <p:nvSpPr>
          <p:cNvPr id="7232" name="Rectangle 64"/>
          <p:cNvSpPr>
            <a:spLocks noChangeArrowheads="1"/>
          </p:cNvSpPr>
          <p:nvPr/>
        </p:nvSpPr>
        <p:spPr bwMode="auto">
          <a:xfrm>
            <a:off x="1295400" y="685800"/>
            <a:ext cx="5257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7233" name="Rectangle 65"/>
          <p:cNvSpPr>
            <a:spLocks noChangeArrowheads="1"/>
          </p:cNvSpPr>
          <p:nvPr/>
        </p:nvSpPr>
        <p:spPr bwMode="auto">
          <a:xfrm>
            <a:off x="381000" y="1066800"/>
            <a:ext cx="914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連関図法とは</a:t>
            </a:r>
          </a:p>
        </p:txBody>
      </p:sp>
      <p:sp>
        <p:nvSpPr>
          <p:cNvPr id="7234" name="Rectangle 66"/>
          <p:cNvSpPr>
            <a:spLocks noChangeArrowheads="1"/>
          </p:cNvSpPr>
          <p:nvPr/>
        </p:nvSpPr>
        <p:spPr bwMode="auto">
          <a:xfrm>
            <a:off x="1295400" y="1066800"/>
            <a:ext cx="5257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t>複雑な原因が絡み合う問題について、原因と結果・目的と手段などその関係を論理的につないで</a:t>
            </a:r>
          </a:p>
          <a:p>
            <a:r>
              <a:rPr lang="ja-JP" altLang="en-US"/>
              <a:t>行くことにより適切な解決策を見出すための図法である。</a:t>
            </a:r>
          </a:p>
        </p:txBody>
      </p:sp>
      <p:sp>
        <p:nvSpPr>
          <p:cNvPr id="7235" name="Rectangle 67"/>
          <p:cNvSpPr>
            <a:spLocks noChangeArrowheads="1"/>
          </p:cNvSpPr>
          <p:nvPr/>
        </p:nvSpPr>
        <p:spPr bwMode="auto">
          <a:xfrm>
            <a:off x="381000" y="1447800"/>
            <a:ext cx="9144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7236" name="Rectangle 68"/>
          <p:cNvSpPr>
            <a:spLocks noChangeArrowheads="1"/>
          </p:cNvSpPr>
          <p:nvPr/>
        </p:nvSpPr>
        <p:spPr bwMode="auto">
          <a:xfrm>
            <a:off x="1295400" y="1447800"/>
            <a:ext cx="5257800" cy="1143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ja-JP" altLang="en-US" sz="1000">
                <a:latin typeface="ＭＳ Ｐ明朝" pitchFamily="18" charset="-128"/>
                <a:ea typeface="ＭＳ Ｐ明朝" pitchFamily="18" charset="-128"/>
              </a:rPr>
              <a:t>この図法は、数人のグループメンバーで数回にわたり書き改めていく過程でメンバーのコンセンサ</a:t>
            </a:r>
          </a:p>
          <a:p>
            <a:r>
              <a:rPr lang="ja-JP" altLang="en-US" sz="1000">
                <a:latin typeface="ＭＳ Ｐ明朝" pitchFamily="18" charset="-128"/>
                <a:ea typeface="ＭＳ Ｐ明朝" pitchFamily="18" charset="-128"/>
              </a:rPr>
              <a:t>スや発想の転換がはかれ、問題の核心をさぐり解決に導いていく手法である</a:t>
            </a:r>
          </a:p>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原因が複雑に絡み合う問題について計画段階から広い視野で全体を見渡すことが出来る。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メンバーのコンセンサスを得ることが容易になる。</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枠にとらわれず自由に書けるので発想の転換や展開に役立つ。</a:t>
            </a:r>
          </a:p>
          <a:p>
            <a:r>
              <a:rPr lang="en-US" altLang="ja-JP" sz="1000">
                <a:latin typeface="ＭＳ Ｐ明朝" pitchFamily="18" charset="-128"/>
                <a:ea typeface="ＭＳ Ｐ明朝" pitchFamily="18" charset="-128"/>
              </a:rPr>
              <a:t>(4) </a:t>
            </a:r>
            <a:r>
              <a:rPr lang="ja-JP" altLang="en-US" sz="1000">
                <a:latin typeface="ＭＳ Ｐ明朝" pitchFamily="18" charset="-128"/>
                <a:ea typeface="ＭＳ Ｐ明朝" pitchFamily="18" charset="-128"/>
              </a:rPr>
              <a:t>重要項目が的確にとらえられ、各原因の相互の関係が明確になり関係者に認識してもらえる。</a:t>
            </a:r>
          </a:p>
        </p:txBody>
      </p:sp>
      <p:sp>
        <p:nvSpPr>
          <p:cNvPr id="7237" name="Rectangle 69"/>
          <p:cNvSpPr>
            <a:spLocks noChangeArrowheads="1"/>
          </p:cNvSpPr>
          <p:nvPr/>
        </p:nvSpPr>
        <p:spPr bwMode="auto">
          <a:xfrm>
            <a:off x="381000" y="2590800"/>
            <a:ext cx="914400" cy="6934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7238" name="Rectangle 70"/>
          <p:cNvSpPr>
            <a:spLocks noChangeArrowheads="1"/>
          </p:cNvSpPr>
          <p:nvPr/>
        </p:nvSpPr>
        <p:spPr bwMode="auto">
          <a:xfrm>
            <a:off x="1295400" y="2590800"/>
            <a:ext cx="5257800" cy="6934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7239" name="Text Box 71"/>
          <p:cNvSpPr txBox="1">
            <a:spLocks noChangeArrowheads="1"/>
          </p:cNvSpPr>
          <p:nvPr/>
        </p:nvSpPr>
        <p:spPr bwMode="auto">
          <a:xfrm>
            <a:off x="1220788" y="2641600"/>
            <a:ext cx="5207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手順１</a:t>
            </a:r>
          </a:p>
        </p:txBody>
      </p:sp>
      <p:sp>
        <p:nvSpPr>
          <p:cNvPr id="7240" name="Text Box 72"/>
          <p:cNvSpPr txBox="1">
            <a:spLocks noChangeArrowheads="1"/>
          </p:cNvSpPr>
          <p:nvPr/>
        </p:nvSpPr>
        <p:spPr bwMode="auto">
          <a:xfrm>
            <a:off x="1677988" y="2638425"/>
            <a:ext cx="4573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取り上げたテーマを結果がうまくいっていない状態、例えば「なぜ～にならないのか」</a:t>
            </a:r>
          </a:p>
          <a:p>
            <a:r>
              <a:rPr lang="ja-JP" altLang="en-US">
                <a:latin typeface="ＭＳ Ｐ明朝" pitchFamily="18" charset="-128"/>
              </a:rPr>
              <a:t>と表現し、ラベルに</a:t>
            </a:r>
            <a:r>
              <a:rPr lang="ja-JP" altLang="en-US">
                <a:solidFill>
                  <a:srgbClr val="FF3300"/>
                </a:solidFill>
                <a:latin typeface="ＭＳ Ｐ明朝" pitchFamily="18" charset="-128"/>
              </a:rPr>
              <a:t>赤字</a:t>
            </a:r>
            <a:r>
              <a:rPr lang="ja-JP" altLang="en-US">
                <a:latin typeface="ＭＳ Ｐ明朝" pitchFamily="18" charset="-128"/>
              </a:rPr>
              <a:t>で書く。</a:t>
            </a:r>
          </a:p>
        </p:txBody>
      </p:sp>
      <p:sp>
        <p:nvSpPr>
          <p:cNvPr id="7241" name="Text Box 73"/>
          <p:cNvSpPr txBox="1">
            <a:spLocks noChangeArrowheads="1"/>
          </p:cNvSpPr>
          <p:nvPr/>
        </p:nvSpPr>
        <p:spPr bwMode="auto">
          <a:xfrm>
            <a:off x="1219200" y="3092450"/>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手順２</a:t>
            </a:r>
          </a:p>
        </p:txBody>
      </p:sp>
      <p:sp>
        <p:nvSpPr>
          <p:cNvPr id="7242" name="Text Box 74"/>
          <p:cNvSpPr txBox="1">
            <a:spLocks noChangeArrowheads="1"/>
          </p:cNvSpPr>
          <p:nvPr/>
        </p:nvSpPr>
        <p:spPr bwMode="auto">
          <a:xfrm>
            <a:off x="1676400" y="3089275"/>
            <a:ext cx="4937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テーマに影響している原因を主語と述語を明確にして、各自５枚程度ラベルに黒字で書く。</a:t>
            </a:r>
          </a:p>
        </p:txBody>
      </p:sp>
      <p:sp>
        <p:nvSpPr>
          <p:cNvPr id="7243" name="Text Box 75"/>
          <p:cNvSpPr txBox="1">
            <a:spLocks noChangeArrowheads="1"/>
          </p:cNvSpPr>
          <p:nvPr/>
        </p:nvSpPr>
        <p:spPr bwMode="auto">
          <a:xfrm>
            <a:off x="1219200" y="3470275"/>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手順３</a:t>
            </a:r>
          </a:p>
        </p:txBody>
      </p:sp>
      <p:sp>
        <p:nvSpPr>
          <p:cNvPr id="7244" name="Text Box 76"/>
          <p:cNvSpPr txBox="1">
            <a:spLocks noChangeArrowheads="1"/>
          </p:cNvSpPr>
          <p:nvPr/>
        </p:nvSpPr>
        <p:spPr bwMode="auto">
          <a:xfrm>
            <a:off x="1676400" y="3467100"/>
            <a:ext cx="2940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模造紙を広げ、テーマを記したラベルを中央に置く。</a:t>
            </a:r>
          </a:p>
        </p:txBody>
      </p:sp>
      <p:sp>
        <p:nvSpPr>
          <p:cNvPr id="7245" name="Text Box 77"/>
          <p:cNvSpPr txBox="1">
            <a:spLocks noChangeArrowheads="1"/>
          </p:cNvSpPr>
          <p:nvPr/>
        </p:nvSpPr>
        <p:spPr bwMode="auto">
          <a:xfrm>
            <a:off x="1219200" y="3851275"/>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手順４</a:t>
            </a:r>
          </a:p>
        </p:txBody>
      </p:sp>
      <p:sp>
        <p:nvSpPr>
          <p:cNvPr id="7246" name="Text Box 78"/>
          <p:cNvSpPr txBox="1">
            <a:spLocks noChangeArrowheads="1"/>
          </p:cNvSpPr>
          <p:nvPr/>
        </p:nvSpPr>
        <p:spPr bwMode="auto">
          <a:xfrm>
            <a:off x="1676400" y="3848100"/>
            <a:ext cx="487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各自のラベルを読み合わせし、内容を吟味し、内容が似かよっているものを寄せ模造紙上</a:t>
            </a:r>
          </a:p>
          <a:p>
            <a:r>
              <a:rPr lang="ja-JP" altLang="en-US">
                <a:latin typeface="ＭＳ Ｐ明朝" pitchFamily="18" charset="-128"/>
              </a:rPr>
              <a:t>でグループ作りをする。</a:t>
            </a:r>
          </a:p>
        </p:txBody>
      </p:sp>
      <p:sp>
        <p:nvSpPr>
          <p:cNvPr id="7247" name="Text Box 79"/>
          <p:cNvSpPr txBox="1">
            <a:spLocks noChangeArrowheads="1"/>
          </p:cNvSpPr>
          <p:nvPr/>
        </p:nvSpPr>
        <p:spPr bwMode="auto">
          <a:xfrm>
            <a:off x="1219200" y="4311650"/>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手順５</a:t>
            </a:r>
          </a:p>
        </p:txBody>
      </p:sp>
      <p:sp>
        <p:nvSpPr>
          <p:cNvPr id="7248" name="Text Box 80"/>
          <p:cNvSpPr txBox="1">
            <a:spLocks noChangeArrowheads="1"/>
          </p:cNvSpPr>
          <p:nvPr/>
        </p:nvSpPr>
        <p:spPr bwMode="auto">
          <a:xfrm>
            <a:off x="1676400" y="4308475"/>
            <a:ext cx="4910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グループに従って一次原因、二次原因、三次原因・・・・と「なぜなぜ」を繰り返し、系統的に</a:t>
            </a:r>
          </a:p>
          <a:p>
            <a:r>
              <a:rPr lang="ja-JP" altLang="en-US">
                <a:latin typeface="ＭＳ Ｐ明朝" pitchFamily="18" charset="-128"/>
              </a:rPr>
              <a:t>因果関係を展開しながら、一度全ラベルを原因 → 結果の仮矢線で結ぶ。</a:t>
            </a:r>
          </a:p>
        </p:txBody>
      </p:sp>
      <p:sp>
        <p:nvSpPr>
          <p:cNvPr id="7249" name="Text Box 81"/>
          <p:cNvSpPr txBox="1">
            <a:spLocks noChangeArrowheads="1"/>
          </p:cNvSpPr>
          <p:nvPr/>
        </p:nvSpPr>
        <p:spPr bwMode="auto">
          <a:xfrm>
            <a:off x="1219200" y="4768850"/>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手順６</a:t>
            </a:r>
          </a:p>
        </p:txBody>
      </p:sp>
      <p:sp>
        <p:nvSpPr>
          <p:cNvPr id="7250" name="Text Box 82"/>
          <p:cNvSpPr txBox="1">
            <a:spLocks noChangeArrowheads="1"/>
          </p:cNvSpPr>
          <p:nvPr/>
        </p:nvSpPr>
        <p:spPr bwMode="auto">
          <a:xfrm>
            <a:off x="1676400" y="4765675"/>
            <a:ext cx="4791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原因が抽出され、取り上げたテーマの現状が一応把握できるまで全員でディスカッション</a:t>
            </a:r>
          </a:p>
          <a:p>
            <a:r>
              <a:rPr lang="ja-JP" altLang="en-US">
                <a:latin typeface="ＭＳ Ｐ明朝" pitchFamily="18" charset="-128"/>
              </a:rPr>
              <a:t>し、ラベルを追加し、矢線を書き替える。</a:t>
            </a:r>
          </a:p>
        </p:txBody>
      </p:sp>
      <p:sp>
        <p:nvSpPr>
          <p:cNvPr id="7251" name="Text Box 83"/>
          <p:cNvSpPr txBox="1">
            <a:spLocks noChangeArrowheads="1"/>
          </p:cNvSpPr>
          <p:nvPr/>
        </p:nvSpPr>
        <p:spPr bwMode="auto">
          <a:xfrm>
            <a:off x="1219200" y="5226050"/>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手順７</a:t>
            </a:r>
          </a:p>
        </p:txBody>
      </p:sp>
      <p:sp>
        <p:nvSpPr>
          <p:cNvPr id="7252" name="Text Box 84"/>
          <p:cNvSpPr txBox="1">
            <a:spLocks noChangeArrowheads="1"/>
          </p:cNvSpPr>
          <p:nvPr/>
        </p:nvSpPr>
        <p:spPr bwMode="auto">
          <a:xfrm>
            <a:off x="1676400" y="5222875"/>
            <a:ext cx="4743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原因の把握が終ると、全体をながめ、グループ間の関連性をチェックし、関連あるものを</a:t>
            </a:r>
          </a:p>
          <a:p>
            <a:r>
              <a:rPr lang="ja-JP" altLang="en-US">
                <a:latin typeface="ＭＳ Ｐ明朝" pitchFamily="18" charset="-128"/>
              </a:rPr>
              <a:t>矢線で結ぶ。</a:t>
            </a:r>
          </a:p>
        </p:txBody>
      </p:sp>
      <p:sp>
        <p:nvSpPr>
          <p:cNvPr id="7253" name="Text Box 85"/>
          <p:cNvSpPr txBox="1">
            <a:spLocks noChangeArrowheads="1"/>
          </p:cNvSpPr>
          <p:nvPr/>
        </p:nvSpPr>
        <p:spPr bwMode="auto">
          <a:xfrm>
            <a:off x="1219200" y="5683250"/>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手順８</a:t>
            </a:r>
          </a:p>
        </p:txBody>
      </p:sp>
      <p:sp>
        <p:nvSpPr>
          <p:cNvPr id="7254" name="Text Box 86"/>
          <p:cNvSpPr txBox="1">
            <a:spLocks noChangeArrowheads="1"/>
          </p:cNvSpPr>
          <p:nvPr/>
        </p:nvSpPr>
        <p:spPr bwMode="auto">
          <a:xfrm>
            <a:off x="1676400" y="5680075"/>
            <a:ext cx="4011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ラベルを模造紙に貼り付け、テーマやメンバーなど必要事項を記入する。</a:t>
            </a:r>
          </a:p>
        </p:txBody>
      </p:sp>
      <p:sp>
        <p:nvSpPr>
          <p:cNvPr id="7255" name="Text Box 87"/>
          <p:cNvSpPr txBox="1">
            <a:spLocks noChangeArrowheads="1"/>
          </p:cNvSpPr>
          <p:nvPr/>
        </p:nvSpPr>
        <p:spPr bwMode="auto">
          <a:xfrm>
            <a:off x="1219200" y="6061075"/>
            <a:ext cx="517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手順９</a:t>
            </a:r>
          </a:p>
        </p:txBody>
      </p:sp>
      <p:sp>
        <p:nvSpPr>
          <p:cNvPr id="7256" name="Text Box 88"/>
          <p:cNvSpPr txBox="1">
            <a:spLocks noChangeArrowheads="1"/>
          </p:cNvSpPr>
          <p:nvPr/>
        </p:nvSpPr>
        <p:spPr bwMode="auto">
          <a:xfrm>
            <a:off x="1676400" y="6057900"/>
            <a:ext cx="48307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皆で議論して、大きな影響を持つと思われる原因を取り上げ、これらを太枠や色分けで表</a:t>
            </a:r>
          </a:p>
          <a:p>
            <a:r>
              <a:rPr lang="ja-JP" altLang="en-US">
                <a:latin typeface="ＭＳ Ｐ明朝" pitchFamily="18" charset="-128"/>
              </a:rPr>
              <a:t>す。この際、各自が２点と１点をもち、大きな影響をもつ原因に２点、次を１点としてウエイト</a:t>
            </a:r>
          </a:p>
          <a:p>
            <a:r>
              <a:rPr lang="ja-JP" altLang="en-US">
                <a:latin typeface="ＭＳ Ｐ明朝" pitchFamily="18" charset="-128"/>
              </a:rPr>
              <a:t>づけを行なってもよい。</a:t>
            </a:r>
          </a:p>
        </p:txBody>
      </p:sp>
      <p:sp>
        <p:nvSpPr>
          <p:cNvPr id="7257" name="Text Box 89"/>
          <p:cNvSpPr txBox="1">
            <a:spLocks noChangeArrowheads="1"/>
          </p:cNvSpPr>
          <p:nvPr/>
        </p:nvSpPr>
        <p:spPr bwMode="auto">
          <a:xfrm>
            <a:off x="1219200" y="6689725"/>
            <a:ext cx="565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ＭＳ Ｐ明朝" pitchFamily="18" charset="-128"/>
              </a:rPr>
              <a:t>手順</a:t>
            </a:r>
            <a:r>
              <a:rPr lang="en-US" altLang="ja-JP" b="1">
                <a:latin typeface="ＭＳ Ｐ明朝" pitchFamily="18" charset="-128"/>
              </a:rPr>
              <a:t>10</a:t>
            </a:r>
          </a:p>
        </p:txBody>
      </p:sp>
      <p:sp>
        <p:nvSpPr>
          <p:cNvPr id="7258" name="Text Box 90"/>
          <p:cNvSpPr txBox="1">
            <a:spLocks noChangeArrowheads="1"/>
          </p:cNvSpPr>
          <p:nvPr/>
        </p:nvSpPr>
        <p:spPr bwMode="auto">
          <a:xfrm>
            <a:off x="1676400" y="6686550"/>
            <a:ext cx="3930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出来上がった連関図は文章でまとめ、第三者にもわかるようにしておく。</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（７／２１）</a:t>
            </a:r>
          </a:p>
        </p:txBody>
      </p:sp>
      <p:sp>
        <p:nvSpPr>
          <p:cNvPr id="8195"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8197"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5"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8245" name="Rectangle 53"/>
          <p:cNvSpPr>
            <a:spLocks noChangeArrowheads="1"/>
          </p:cNvSpPr>
          <p:nvPr/>
        </p:nvSpPr>
        <p:spPr bwMode="auto">
          <a:xfrm>
            <a:off x="381000" y="266700"/>
            <a:ext cx="1524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a:t>
            </a:r>
          </a:p>
        </p:txBody>
      </p:sp>
      <p:sp>
        <p:nvSpPr>
          <p:cNvPr id="8246" name="Text Box 54"/>
          <p:cNvSpPr txBox="1">
            <a:spLocks noChangeArrowheads="1"/>
          </p:cNvSpPr>
          <p:nvPr/>
        </p:nvSpPr>
        <p:spPr bwMode="auto">
          <a:xfrm>
            <a:off x="685800" y="765175"/>
            <a:ext cx="57705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使う目的により、中央集中型・一方向集約型・関係表示型・問題点複数型の４つに分類することができるが、</a:t>
            </a:r>
          </a:p>
          <a:p>
            <a:r>
              <a:rPr lang="ja-JP" altLang="en-US"/>
              <a:t>主として使われる中央集中型で事例を示す。</a:t>
            </a:r>
          </a:p>
        </p:txBody>
      </p:sp>
      <p:sp>
        <p:nvSpPr>
          <p:cNvPr id="8247" name="Text Box 55"/>
          <p:cNvSpPr txBox="1">
            <a:spLocks noChangeArrowheads="1"/>
          </p:cNvSpPr>
          <p:nvPr/>
        </p:nvSpPr>
        <p:spPr bwMode="auto">
          <a:xfrm>
            <a:off x="1449388" y="1143000"/>
            <a:ext cx="3579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t>〈</a:t>
            </a:r>
            <a:r>
              <a:rPr lang="ja-JP" altLang="en-US" sz="1600" b="1"/>
              <a:t>テーマ</a:t>
            </a:r>
            <a:r>
              <a:rPr lang="en-US" altLang="ja-JP" sz="1600" b="1"/>
              <a:t>〉</a:t>
            </a:r>
            <a:r>
              <a:rPr lang="ja-JP" altLang="en-US" sz="1600" b="1"/>
              <a:t>　　なぜ海で魚が釣れないのか</a:t>
            </a:r>
          </a:p>
        </p:txBody>
      </p:sp>
      <p:sp>
        <p:nvSpPr>
          <p:cNvPr id="8248" name="Line 56"/>
          <p:cNvSpPr>
            <a:spLocks noChangeShapeType="1"/>
          </p:cNvSpPr>
          <p:nvPr/>
        </p:nvSpPr>
        <p:spPr bwMode="auto">
          <a:xfrm>
            <a:off x="1600200" y="1447800"/>
            <a:ext cx="3505200" cy="0"/>
          </a:xfrm>
          <a:prstGeom prst="line">
            <a:avLst/>
          </a:prstGeom>
          <a:noFill/>
          <a:ln w="28575"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49" name="Text Box 57"/>
          <p:cNvSpPr txBox="1">
            <a:spLocks noChangeArrowheads="1"/>
          </p:cNvSpPr>
          <p:nvPr/>
        </p:nvSpPr>
        <p:spPr bwMode="auto">
          <a:xfrm>
            <a:off x="4953000" y="1057275"/>
            <a:ext cx="323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a:t>
            </a:r>
          </a:p>
        </p:txBody>
      </p:sp>
      <p:sp>
        <p:nvSpPr>
          <p:cNvPr id="8250" name="Rectangle 58"/>
          <p:cNvSpPr>
            <a:spLocks noChangeArrowheads="1"/>
          </p:cNvSpPr>
          <p:nvPr/>
        </p:nvSpPr>
        <p:spPr bwMode="auto">
          <a:xfrm>
            <a:off x="762000" y="23622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エサのつけ</a:t>
            </a:r>
          </a:p>
          <a:p>
            <a:pPr algn="ctr"/>
            <a:r>
              <a:rPr lang="ja-JP" altLang="en-US"/>
              <a:t>方が悪い</a:t>
            </a:r>
          </a:p>
        </p:txBody>
      </p:sp>
      <p:sp>
        <p:nvSpPr>
          <p:cNvPr id="8251" name="Rectangle 59"/>
          <p:cNvSpPr>
            <a:spLocks noChangeArrowheads="1"/>
          </p:cNvSpPr>
          <p:nvPr/>
        </p:nvSpPr>
        <p:spPr bwMode="auto">
          <a:xfrm>
            <a:off x="762000" y="28956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エサがすぐ</a:t>
            </a:r>
          </a:p>
          <a:p>
            <a:pPr algn="ctr"/>
            <a:r>
              <a:rPr lang="ja-JP" altLang="en-US"/>
              <a:t>外れる</a:t>
            </a:r>
          </a:p>
        </p:txBody>
      </p:sp>
      <p:sp>
        <p:nvSpPr>
          <p:cNvPr id="8252" name="Rectangle 60"/>
          <p:cNvSpPr>
            <a:spLocks noChangeArrowheads="1"/>
          </p:cNvSpPr>
          <p:nvPr/>
        </p:nvSpPr>
        <p:spPr bwMode="auto">
          <a:xfrm>
            <a:off x="762000" y="34290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エサの選定を</a:t>
            </a:r>
          </a:p>
          <a:p>
            <a:pPr algn="ctr"/>
            <a:r>
              <a:rPr lang="ja-JP" altLang="en-US"/>
              <a:t>間違った</a:t>
            </a:r>
          </a:p>
        </p:txBody>
      </p:sp>
      <p:sp>
        <p:nvSpPr>
          <p:cNvPr id="8253" name="Rectangle 61"/>
          <p:cNvSpPr>
            <a:spLocks noChangeArrowheads="1"/>
          </p:cNvSpPr>
          <p:nvPr/>
        </p:nvSpPr>
        <p:spPr bwMode="auto">
          <a:xfrm>
            <a:off x="762000" y="3962400"/>
            <a:ext cx="7620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エサが大きい</a:t>
            </a:r>
          </a:p>
        </p:txBody>
      </p:sp>
      <p:sp>
        <p:nvSpPr>
          <p:cNvPr id="8254" name="Rectangle 62"/>
          <p:cNvSpPr>
            <a:spLocks noChangeArrowheads="1"/>
          </p:cNvSpPr>
          <p:nvPr/>
        </p:nvSpPr>
        <p:spPr bwMode="auto">
          <a:xfrm>
            <a:off x="1752600" y="2590800"/>
            <a:ext cx="914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身エサとコマセ</a:t>
            </a:r>
          </a:p>
          <a:p>
            <a:pPr algn="ctr"/>
            <a:r>
              <a:rPr lang="ja-JP" altLang="en-US"/>
              <a:t>が合っていない</a:t>
            </a:r>
          </a:p>
        </p:txBody>
      </p:sp>
      <p:sp>
        <p:nvSpPr>
          <p:cNvPr id="8255" name="Rectangle 63"/>
          <p:cNvSpPr>
            <a:spLocks noChangeArrowheads="1"/>
          </p:cNvSpPr>
          <p:nvPr/>
        </p:nvSpPr>
        <p:spPr bwMode="auto">
          <a:xfrm>
            <a:off x="1828800" y="3810000"/>
            <a:ext cx="914400" cy="381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エサが魚に合っ</a:t>
            </a:r>
          </a:p>
          <a:p>
            <a:pPr algn="ctr"/>
            <a:r>
              <a:rPr lang="ja-JP" altLang="en-US"/>
              <a:t>ていなかった</a:t>
            </a:r>
          </a:p>
        </p:txBody>
      </p:sp>
      <p:sp>
        <p:nvSpPr>
          <p:cNvPr id="8256" name="Rectangle 64"/>
          <p:cNvSpPr>
            <a:spLocks noChangeArrowheads="1"/>
          </p:cNvSpPr>
          <p:nvPr/>
        </p:nvSpPr>
        <p:spPr bwMode="auto">
          <a:xfrm>
            <a:off x="2286000" y="32766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魚の集め方</a:t>
            </a:r>
          </a:p>
          <a:p>
            <a:pPr algn="ctr"/>
            <a:r>
              <a:rPr lang="ja-JP" altLang="en-US"/>
              <a:t>を知らない</a:t>
            </a:r>
          </a:p>
        </p:txBody>
      </p:sp>
      <p:sp>
        <p:nvSpPr>
          <p:cNvPr id="8257" name="Rectangle 65"/>
          <p:cNvSpPr>
            <a:spLocks noChangeArrowheads="1"/>
          </p:cNvSpPr>
          <p:nvPr/>
        </p:nvSpPr>
        <p:spPr bwMode="auto">
          <a:xfrm>
            <a:off x="3048000" y="22860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合せ方を</a:t>
            </a:r>
          </a:p>
          <a:p>
            <a:pPr algn="ctr"/>
            <a:r>
              <a:rPr lang="ja-JP" altLang="en-US"/>
              <a:t>知らない</a:t>
            </a:r>
          </a:p>
        </p:txBody>
      </p:sp>
      <p:sp>
        <p:nvSpPr>
          <p:cNvPr id="8258" name="Rectangle 66"/>
          <p:cNvSpPr>
            <a:spLocks noChangeArrowheads="1"/>
          </p:cNvSpPr>
          <p:nvPr/>
        </p:nvSpPr>
        <p:spPr bwMode="auto">
          <a:xfrm>
            <a:off x="3048000" y="28194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合せが</a:t>
            </a:r>
          </a:p>
          <a:p>
            <a:pPr algn="ctr"/>
            <a:r>
              <a:rPr lang="ja-JP" altLang="en-US"/>
              <a:t>悪い</a:t>
            </a:r>
          </a:p>
        </p:txBody>
      </p:sp>
      <p:sp>
        <p:nvSpPr>
          <p:cNvPr id="8259" name="Rectangle 67"/>
          <p:cNvSpPr>
            <a:spLocks noChangeArrowheads="1"/>
          </p:cNvSpPr>
          <p:nvPr/>
        </p:nvSpPr>
        <p:spPr bwMode="auto">
          <a:xfrm>
            <a:off x="3429000" y="3352800"/>
            <a:ext cx="914400" cy="381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魚の習性を</a:t>
            </a:r>
          </a:p>
          <a:p>
            <a:pPr algn="ctr"/>
            <a:r>
              <a:rPr lang="ja-JP" altLang="en-US"/>
              <a:t>知らなかった</a:t>
            </a:r>
          </a:p>
        </p:txBody>
      </p:sp>
      <p:sp>
        <p:nvSpPr>
          <p:cNvPr id="8260" name="Rectangle 68"/>
          <p:cNvSpPr>
            <a:spLocks noChangeArrowheads="1"/>
          </p:cNvSpPr>
          <p:nvPr/>
        </p:nvSpPr>
        <p:spPr bwMode="auto">
          <a:xfrm>
            <a:off x="3810000" y="1752600"/>
            <a:ext cx="6858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コマセを</a:t>
            </a:r>
          </a:p>
          <a:p>
            <a:pPr algn="ctr"/>
            <a:r>
              <a:rPr lang="ja-JP" altLang="en-US"/>
              <a:t>やりすぎた</a:t>
            </a:r>
          </a:p>
        </p:txBody>
      </p:sp>
      <p:sp>
        <p:nvSpPr>
          <p:cNvPr id="8261" name="Rectangle 69"/>
          <p:cNvSpPr>
            <a:spLocks noChangeArrowheads="1"/>
          </p:cNvSpPr>
          <p:nvPr/>
        </p:nvSpPr>
        <p:spPr bwMode="auto">
          <a:xfrm>
            <a:off x="3810000" y="22860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魚に食い気</a:t>
            </a:r>
          </a:p>
          <a:p>
            <a:pPr algn="ctr"/>
            <a:r>
              <a:rPr lang="ja-JP" altLang="en-US"/>
              <a:t>が無かった</a:t>
            </a:r>
          </a:p>
        </p:txBody>
      </p:sp>
      <p:sp>
        <p:nvSpPr>
          <p:cNvPr id="8262" name="Rectangle 70"/>
          <p:cNvSpPr>
            <a:spLocks noChangeArrowheads="1"/>
          </p:cNvSpPr>
          <p:nvPr/>
        </p:nvSpPr>
        <p:spPr bwMode="auto">
          <a:xfrm>
            <a:off x="3810000" y="2819400"/>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時間が間に</a:t>
            </a:r>
          </a:p>
          <a:p>
            <a:pPr algn="ctr"/>
            <a:r>
              <a:rPr lang="ja-JP" altLang="en-US"/>
              <a:t>合わなかった</a:t>
            </a:r>
          </a:p>
        </p:txBody>
      </p:sp>
      <p:sp>
        <p:nvSpPr>
          <p:cNvPr id="8263" name="Rectangle 71"/>
          <p:cNvSpPr>
            <a:spLocks noChangeArrowheads="1"/>
          </p:cNvSpPr>
          <p:nvPr/>
        </p:nvSpPr>
        <p:spPr bwMode="auto">
          <a:xfrm>
            <a:off x="4724400" y="22860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人数が</a:t>
            </a:r>
          </a:p>
          <a:p>
            <a:pPr algn="ctr"/>
            <a:r>
              <a:rPr lang="ja-JP" altLang="en-US"/>
              <a:t>多すぎた</a:t>
            </a:r>
          </a:p>
        </p:txBody>
      </p:sp>
      <p:sp>
        <p:nvSpPr>
          <p:cNvPr id="8264" name="Rectangle 72"/>
          <p:cNvSpPr>
            <a:spLocks noChangeArrowheads="1"/>
          </p:cNvSpPr>
          <p:nvPr/>
        </p:nvSpPr>
        <p:spPr bwMode="auto">
          <a:xfrm>
            <a:off x="4724400" y="2819400"/>
            <a:ext cx="609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雑音が</a:t>
            </a:r>
          </a:p>
          <a:p>
            <a:pPr algn="ctr"/>
            <a:r>
              <a:rPr lang="ja-JP" altLang="en-US"/>
              <a:t>大きかった</a:t>
            </a:r>
          </a:p>
        </p:txBody>
      </p:sp>
      <p:sp>
        <p:nvSpPr>
          <p:cNvPr id="8265" name="Rectangle 73"/>
          <p:cNvSpPr>
            <a:spLocks noChangeArrowheads="1"/>
          </p:cNvSpPr>
          <p:nvPr/>
        </p:nvSpPr>
        <p:spPr bwMode="auto">
          <a:xfrm>
            <a:off x="5410200" y="2286000"/>
            <a:ext cx="9144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場所が悪かった</a:t>
            </a:r>
          </a:p>
        </p:txBody>
      </p:sp>
      <p:sp>
        <p:nvSpPr>
          <p:cNvPr id="8266" name="Rectangle 74"/>
          <p:cNvSpPr>
            <a:spLocks noChangeArrowheads="1"/>
          </p:cNvSpPr>
          <p:nvPr/>
        </p:nvSpPr>
        <p:spPr bwMode="auto">
          <a:xfrm>
            <a:off x="5410200" y="2819400"/>
            <a:ext cx="9906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ポイントが少ない</a:t>
            </a:r>
          </a:p>
        </p:txBody>
      </p:sp>
      <p:sp>
        <p:nvSpPr>
          <p:cNvPr id="8267" name="Rectangle 75"/>
          <p:cNvSpPr>
            <a:spLocks noChangeArrowheads="1"/>
          </p:cNvSpPr>
          <p:nvPr/>
        </p:nvSpPr>
        <p:spPr bwMode="auto">
          <a:xfrm>
            <a:off x="5410200" y="3352800"/>
            <a:ext cx="990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魚を釣るポイント</a:t>
            </a:r>
          </a:p>
          <a:p>
            <a:pPr algn="ctr"/>
            <a:r>
              <a:rPr lang="ja-JP" altLang="en-US"/>
              <a:t>を外していた</a:t>
            </a:r>
          </a:p>
        </p:txBody>
      </p:sp>
      <p:sp>
        <p:nvSpPr>
          <p:cNvPr id="8268" name="Rectangle 76"/>
          <p:cNvSpPr>
            <a:spLocks noChangeArrowheads="1"/>
          </p:cNvSpPr>
          <p:nvPr/>
        </p:nvSpPr>
        <p:spPr bwMode="auto">
          <a:xfrm>
            <a:off x="5410200" y="3886200"/>
            <a:ext cx="990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その場所へ行く</a:t>
            </a:r>
          </a:p>
          <a:p>
            <a:pPr algn="ctr"/>
            <a:r>
              <a:rPr lang="ja-JP" altLang="en-US"/>
              <a:t>回数が少なかった</a:t>
            </a:r>
          </a:p>
        </p:txBody>
      </p:sp>
      <p:sp>
        <p:nvSpPr>
          <p:cNvPr id="8269" name="Text Box 77"/>
          <p:cNvSpPr txBox="1">
            <a:spLocks noChangeArrowheads="1"/>
          </p:cNvSpPr>
          <p:nvPr/>
        </p:nvSpPr>
        <p:spPr bwMode="auto">
          <a:xfrm>
            <a:off x="4632325" y="1498600"/>
            <a:ext cx="13684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前提条件　</a:t>
            </a:r>
            <a:r>
              <a:rPr lang="en-US" altLang="ja-JP">
                <a:latin typeface="ＭＳ Ｐ明朝" pitchFamily="18" charset="-128"/>
              </a:rPr>
              <a:t>(2)</a:t>
            </a:r>
          </a:p>
          <a:p>
            <a:r>
              <a:rPr lang="ja-JP" altLang="en-US">
                <a:latin typeface="ＭＳ Ｐ明朝" pitchFamily="18" charset="-128"/>
              </a:rPr>
              <a:t>　①魚はいる</a:t>
            </a:r>
          </a:p>
          <a:p>
            <a:r>
              <a:rPr lang="ja-JP" altLang="en-US">
                <a:latin typeface="ＭＳ Ｐ明朝" pitchFamily="18" charset="-128"/>
              </a:rPr>
              <a:t>　②海は荒れていない</a:t>
            </a:r>
          </a:p>
        </p:txBody>
      </p:sp>
      <p:sp>
        <p:nvSpPr>
          <p:cNvPr id="8270" name="Rectangle 78"/>
          <p:cNvSpPr>
            <a:spLocks noChangeArrowheads="1"/>
          </p:cNvSpPr>
          <p:nvPr/>
        </p:nvSpPr>
        <p:spPr bwMode="auto">
          <a:xfrm>
            <a:off x="4114800" y="3886200"/>
            <a:ext cx="9906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経験が浅かった</a:t>
            </a:r>
          </a:p>
        </p:txBody>
      </p:sp>
      <p:sp>
        <p:nvSpPr>
          <p:cNvPr id="8271" name="Rectangle 79"/>
          <p:cNvSpPr>
            <a:spLocks noChangeArrowheads="1"/>
          </p:cNvSpPr>
          <p:nvPr/>
        </p:nvSpPr>
        <p:spPr bwMode="auto">
          <a:xfrm>
            <a:off x="5029200" y="4419600"/>
            <a:ext cx="838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仕掛けが</a:t>
            </a:r>
          </a:p>
          <a:p>
            <a:pPr algn="ctr"/>
            <a:r>
              <a:rPr lang="ja-JP" altLang="en-US"/>
              <a:t>間違っていた</a:t>
            </a:r>
          </a:p>
        </p:txBody>
      </p:sp>
      <p:sp>
        <p:nvSpPr>
          <p:cNvPr id="8273" name="Line 81"/>
          <p:cNvSpPr>
            <a:spLocks noChangeShapeType="1"/>
          </p:cNvSpPr>
          <p:nvPr/>
        </p:nvSpPr>
        <p:spPr bwMode="auto">
          <a:xfrm>
            <a:off x="1066800" y="27432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74" name="Rectangle 82"/>
          <p:cNvSpPr>
            <a:spLocks noChangeArrowheads="1"/>
          </p:cNvSpPr>
          <p:nvPr/>
        </p:nvSpPr>
        <p:spPr bwMode="auto">
          <a:xfrm>
            <a:off x="2971800" y="4419600"/>
            <a:ext cx="914400" cy="533400"/>
          </a:xfrm>
          <a:prstGeom prst="rect">
            <a:avLst/>
          </a:prstGeom>
          <a:solidFill>
            <a:srgbClr val="CCFF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t>なぜ海で魚が</a:t>
            </a:r>
          </a:p>
          <a:p>
            <a:pPr algn="ctr"/>
            <a:r>
              <a:rPr lang="ja-JP" altLang="en-US" b="1"/>
              <a:t>釣れないのか</a:t>
            </a:r>
          </a:p>
        </p:txBody>
      </p:sp>
      <p:sp>
        <p:nvSpPr>
          <p:cNvPr id="8275" name="Rectangle 83"/>
          <p:cNvSpPr>
            <a:spLocks noChangeArrowheads="1"/>
          </p:cNvSpPr>
          <p:nvPr/>
        </p:nvSpPr>
        <p:spPr bwMode="auto">
          <a:xfrm>
            <a:off x="5257800" y="5029200"/>
            <a:ext cx="11430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本を見たことがない</a:t>
            </a:r>
          </a:p>
        </p:txBody>
      </p:sp>
      <p:sp>
        <p:nvSpPr>
          <p:cNvPr id="8276" name="Rectangle 84"/>
          <p:cNvSpPr>
            <a:spLocks noChangeArrowheads="1"/>
          </p:cNvSpPr>
          <p:nvPr/>
        </p:nvSpPr>
        <p:spPr bwMode="auto">
          <a:xfrm>
            <a:off x="5257800" y="5562600"/>
            <a:ext cx="11430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本を持っていない</a:t>
            </a:r>
          </a:p>
        </p:txBody>
      </p:sp>
      <p:sp>
        <p:nvSpPr>
          <p:cNvPr id="8277" name="Rectangle 85"/>
          <p:cNvSpPr>
            <a:spLocks noChangeArrowheads="1"/>
          </p:cNvSpPr>
          <p:nvPr/>
        </p:nvSpPr>
        <p:spPr bwMode="auto">
          <a:xfrm>
            <a:off x="3657600" y="5181600"/>
            <a:ext cx="1143000"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天候が合わなかった</a:t>
            </a:r>
          </a:p>
        </p:txBody>
      </p:sp>
      <p:sp>
        <p:nvSpPr>
          <p:cNvPr id="8278" name="Rectangle 86"/>
          <p:cNvSpPr>
            <a:spLocks noChangeArrowheads="1"/>
          </p:cNvSpPr>
          <p:nvPr/>
        </p:nvSpPr>
        <p:spPr bwMode="auto">
          <a:xfrm>
            <a:off x="4419600" y="56388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天候が</a:t>
            </a:r>
          </a:p>
          <a:p>
            <a:pPr algn="ctr"/>
            <a:r>
              <a:rPr lang="ja-JP" altLang="en-US"/>
              <a:t>良すぎた</a:t>
            </a:r>
          </a:p>
        </p:txBody>
      </p:sp>
      <p:sp>
        <p:nvSpPr>
          <p:cNvPr id="8279" name="Rectangle 87"/>
          <p:cNvSpPr>
            <a:spLocks noChangeArrowheads="1"/>
          </p:cNvSpPr>
          <p:nvPr/>
        </p:nvSpPr>
        <p:spPr bwMode="auto">
          <a:xfrm>
            <a:off x="4419600" y="6172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晴天が</a:t>
            </a:r>
          </a:p>
          <a:p>
            <a:pPr algn="ctr"/>
            <a:r>
              <a:rPr lang="ja-JP" altLang="en-US"/>
              <a:t>続いた</a:t>
            </a:r>
          </a:p>
        </p:txBody>
      </p:sp>
      <p:sp>
        <p:nvSpPr>
          <p:cNvPr id="8280" name="Rectangle 88"/>
          <p:cNvSpPr>
            <a:spLocks noChangeArrowheads="1"/>
          </p:cNvSpPr>
          <p:nvPr/>
        </p:nvSpPr>
        <p:spPr bwMode="auto">
          <a:xfrm>
            <a:off x="4419600" y="67056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波が静か</a:t>
            </a:r>
          </a:p>
          <a:p>
            <a:pPr algn="ctr"/>
            <a:r>
              <a:rPr lang="ja-JP" altLang="en-US"/>
              <a:t>だった</a:t>
            </a:r>
          </a:p>
        </p:txBody>
      </p:sp>
      <p:sp>
        <p:nvSpPr>
          <p:cNvPr id="8281" name="Rectangle 89"/>
          <p:cNvSpPr>
            <a:spLocks noChangeArrowheads="1"/>
          </p:cNvSpPr>
          <p:nvPr/>
        </p:nvSpPr>
        <p:spPr bwMode="auto">
          <a:xfrm>
            <a:off x="3200400" y="56388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風向きが</a:t>
            </a:r>
          </a:p>
          <a:p>
            <a:pPr algn="ctr"/>
            <a:r>
              <a:rPr lang="ja-JP" altLang="en-US"/>
              <a:t>悪かった</a:t>
            </a:r>
          </a:p>
        </p:txBody>
      </p:sp>
      <p:sp>
        <p:nvSpPr>
          <p:cNvPr id="8282" name="Rectangle 90"/>
          <p:cNvSpPr>
            <a:spLocks noChangeArrowheads="1"/>
          </p:cNvSpPr>
          <p:nvPr/>
        </p:nvSpPr>
        <p:spPr bwMode="auto">
          <a:xfrm>
            <a:off x="3200400" y="6172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海が澄ん</a:t>
            </a:r>
          </a:p>
          <a:p>
            <a:pPr algn="ctr"/>
            <a:r>
              <a:rPr lang="ja-JP" altLang="en-US"/>
              <a:t>でいた</a:t>
            </a:r>
          </a:p>
        </p:txBody>
      </p:sp>
      <p:sp>
        <p:nvSpPr>
          <p:cNvPr id="8283" name="Rectangle 91"/>
          <p:cNvSpPr>
            <a:spLocks noChangeArrowheads="1"/>
          </p:cNvSpPr>
          <p:nvPr/>
        </p:nvSpPr>
        <p:spPr bwMode="auto">
          <a:xfrm>
            <a:off x="3200400" y="67056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水温が</a:t>
            </a:r>
          </a:p>
          <a:p>
            <a:pPr algn="ctr"/>
            <a:r>
              <a:rPr lang="ja-JP" altLang="en-US"/>
              <a:t>低い</a:t>
            </a:r>
          </a:p>
        </p:txBody>
      </p:sp>
      <p:sp>
        <p:nvSpPr>
          <p:cNvPr id="8284" name="Rectangle 92"/>
          <p:cNvSpPr>
            <a:spLocks noChangeArrowheads="1"/>
          </p:cNvSpPr>
          <p:nvPr/>
        </p:nvSpPr>
        <p:spPr bwMode="auto">
          <a:xfrm>
            <a:off x="1905000" y="51054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仕掛けが</a:t>
            </a:r>
          </a:p>
          <a:p>
            <a:pPr algn="ctr"/>
            <a:r>
              <a:rPr lang="ja-JP" altLang="en-US"/>
              <a:t>悪かった</a:t>
            </a:r>
          </a:p>
        </p:txBody>
      </p:sp>
      <p:sp>
        <p:nvSpPr>
          <p:cNvPr id="8285" name="Rectangle 93"/>
          <p:cNvSpPr>
            <a:spLocks noChangeArrowheads="1"/>
          </p:cNvSpPr>
          <p:nvPr/>
        </p:nvSpPr>
        <p:spPr bwMode="auto">
          <a:xfrm>
            <a:off x="1905000" y="5638800"/>
            <a:ext cx="609600" cy="3810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仕掛けが</a:t>
            </a:r>
          </a:p>
          <a:p>
            <a:pPr algn="ctr"/>
            <a:r>
              <a:rPr lang="ja-JP" altLang="en-US"/>
              <a:t>大きすぎた</a:t>
            </a:r>
          </a:p>
        </p:txBody>
      </p:sp>
      <p:sp>
        <p:nvSpPr>
          <p:cNvPr id="8286" name="Rectangle 94"/>
          <p:cNvSpPr>
            <a:spLocks noChangeArrowheads="1"/>
          </p:cNvSpPr>
          <p:nvPr/>
        </p:nvSpPr>
        <p:spPr bwMode="auto">
          <a:xfrm>
            <a:off x="1905000" y="6172200"/>
            <a:ext cx="5334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ハリ素が</a:t>
            </a:r>
          </a:p>
          <a:p>
            <a:pPr algn="ctr"/>
            <a:r>
              <a:rPr lang="ja-JP" altLang="en-US"/>
              <a:t>太い</a:t>
            </a:r>
          </a:p>
        </p:txBody>
      </p:sp>
      <p:sp>
        <p:nvSpPr>
          <p:cNvPr id="8287" name="Line 95"/>
          <p:cNvSpPr>
            <a:spLocks noChangeShapeType="1"/>
          </p:cNvSpPr>
          <p:nvPr/>
        </p:nvSpPr>
        <p:spPr bwMode="auto">
          <a:xfrm>
            <a:off x="1066800" y="32766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88" name="Line 96"/>
          <p:cNvSpPr>
            <a:spLocks noChangeShapeType="1"/>
          </p:cNvSpPr>
          <p:nvPr/>
        </p:nvSpPr>
        <p:spPr bwMode="auto">
          <a:xfrm>
            <a:off x="1066800" y="38100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89" name="Line 97"/>
          <p:cNvSpPr>
            <a:spLocks noChangeShapeType="1"/>
          </p:cNvSpPr>
          <p:nvPr/>
        </p:nvSpPr>
        <p:spPr bwMode="auto">
          <a:xfrm flipH="1">
            <a:off x="1524000" y="2971800"/>
            <a:ext cx="457200" cy="609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0" name="Line 98"/>
          <p:cNvSpPr>
            <a:spLocks noChangeShapeType="1"/>
          </p:cNvSpPr>
          <p:nvPr/>
        </p:nvSpPr>
        <p:spPr bwMode="auto">
          <a:xfrm>
            <a:off x="1524000" y="3657600"/>
            <a:ext cx="304800" cy="3048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1" name="Line 99"/>
          <p:cNvSpPr>
            <a:spLocks noChangeShapeType="1"/>
          </p:cNvSpPr>
          <p:nvPr/>
        </p:nvSpPr>
        <p:spPr bwMode="auto">
          <a:xfrm>
            <a:off x="2362200" y="2971800"/>
            <a:ext cx="228600" cy="3048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2" name="Line 100"/>
          <p:cNvSpPr>
            <a:spLocks noChangeShapeType="1"/>
          </p:cNvSpPr>
          <p:nvPr/>
        </p:nvSpPr>
        <p:spPr bwMode="auto">
          <a:xfrm>
            <a:off x="2971800" y="3505200"/>
            <a:ext cx="4572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3" name="Line 101"/>
          <p:cNvSpPr>
            <a:spLocks noChangeShapeType="1"/>
          </p:cNvSpPr>
          <p:nvPr/>
        </p:nvSpPr>
        <p:spPr bwMode="auto">
          <a:xfrm>
            <a:off x="3352800" y="26670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4" name="Line 102"/>
          <p:cNvSpPr>
            <a:spLocks noChangeShapeType="1"/>
          </p:cNvSpPr>
          <p:nvPr/>
        </p:nvSpPr>
        <p:spPr bwMode="auto">
          <a:xfrm>
            <a:off x="3352800" y="3200400"/>
            <a:ext cx="304800" cy="1524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5" name="Line 103"/>
          <p:cNvSpPr>
            <a:spLocks noChangeShapeType="1"/>
          </p:cNvSpPr>
          <p:nvPr/>
        </p:nvSpPr>
        <p:spPr bwMode="auto">
          <a:xfrm>
            <a:off x="4114800" y="26670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6" name="Line 104"/>
          <p:cNvSpPr>
            <a:spLocks noChangeShapeType="1"/>
          </p:cNvSpPr>
          <p:nvPr/>
        </p:nvSpPr>
        <p:spPr bwMode="auto">
          <a:xfrm>
            <a:off x="4114800" y="21336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7" name="Line 105"/>
          <p:cNvSpPr>
            <a:spLocks noChangeShapeType="1"/>
          </p:cNvSpPr>
          <p:nvPr/>
        </p:nvSpPr>
        <p:spPr bwMode="auto">
          <a:xfrm>
            <a:off x="4114800" y="32004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8" name="Line 106"/>
          <p:cNvSpPr>
            <a:spLocks noChangeShapeType="1"/>
          </p:cNvSpPr>
          <p:nvPr/>
        </p:nvSpPr>
        <p:spPr bwMode="auto">
          <a:xfrm>
            <a:off x="4953000" y="2667000"/>
            <a:ext cx="0" cy="152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99" name="Line 107"/>
          <p:cNvSpPr>
            <a:spLocks noChangeShapeType="1"/>
          </p:cNvSpPr>
          <p:nvPr/>
        </p:nvSpPr>
        <p:spPr bwMode="auto">
          <a:xfrm flipH="1">
            <a:off x="4343400" y="3200400"/>
            <a:ext cx="60960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0" name="Line 108"/>
          <p:cNvSpPr>
            <a:spLocks noChangeShapeType="1"/>
          </p:cNvSpPr>
          <p:nvPr/>
        </p:nvSpPr>
        <p:spPr bwMode="auto">
          <a:xfrm>
            <a:off x="4343400" y="3581400"/>
            <a:ext cx="228600" cy="3048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2" name="Line 110"/>
          <p:cNvSpPr>
            <a:spLocks noChangeShapeType="1"/>
          </p:cNvSpPr>
          <p:nvPr/>
        </p:nvSpPr>
        <p:spPr bwMode="auto">
          <a:xfrm>
            <a:off x="5867400" y="25908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3" name="Line 111"/>
          <p:cNvSpPr>
            <a:spLocks noChangeShapeType="1"/>
          </p:cNvSpPr>
          <p:nvPr/>
        </p:nvSpPr>
        <p:spPr bwMode="auto">
          <a:xfrm>
            <a:off x="5867400" y="3124200"/>
            <a:ext cx="0" cy="2286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4" name="Line 112"/>
          <p:cNvSpPr>
            <a:spLocks noChangeShapeType="1"/>
          </p:cNvSpPr>
          <p:nvPr/>
        </p:nvSpPr>
        <p:spPr bwMode="auto">
          <a:xfrm flipH="1">
            <a:off x="4800600" y="3505200"/>
            <a:ext cx="609600" cy="3810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5" name="Line 113"/>
          <p:cNvSpPr>
            <a:spLocks noChangeShapeType="1"/>
          </p:cNvSpPr>
          <p:nvPr/>
        </p:nvSpPr>
        <p:spPr bwMode="auto">
          <a:xfrm flipH="1">
            <a:off x="5105400" y="4038600"/>
            <a:ext cx="3048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6" name="Line 114"/>
          <p:cNvSpPr>
            <a:spLocks noChangeShapeType="1"/>
          </p:cNvSpPr>
          <p:nvPr/>
        </p:nvSpPr>
        <p:spPr bwMode="auto">
          <a:xfrm flipH="1" flipV="1">
            <a:off x="4800600" y="4191000"/>
            <a:ext cx="228600" cy="3810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7" name="Line 115"/>
          <p:cNvSpPr>
            <a:spLocks noChangeShapeType="1"/>
          </p:cNvSpPr>
          <p:nvPr/>
        </p:nvSpPr>
        <p:spPr bwMode="auto">
          <a:xfrm>
            <a:off x="5638800" y="4800600"/>
            <a:ext cx="0" cy="2286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8" name="Line 116"/>
          <p:cNvSpPr>
            <a:spLocks noChangeShapeType="1"/>
          </p:cNvSpPr>
          <p:nvPr/>
        </p:nvSpPr>
        <p:spPr bwMode="auto">
          <a:xfrm>
            <a:off x="5638800" y="5334000"/>
            <a:ext cx="0" cy="2286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09" name="Line 117"/>
          <p:cNvSpPr>
            <a:spLocks noChangeShapeType="1"/>
          </p:cNvSpPr>
          <p:nvPr/>
        </p:nvSpPr>
        <p:spPr bwMode="auto">
          <a:xfrm flipH="1">
            <a:off x="3657600" y="4038600"/>
            <a:ext cx="457200" cy="3810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0" name="Line 118"/>
          <p:cNvSpPr>
            <a:spLocks noChangeShapeType="1"/>
          </p:cNvSpPr>
          <p:nvPr/>
        </p:nvSpPr>
        <p:spPr bwMode="auto">
          <a:xfrm>
            <a:off x="2743200" y="3962400"/>
            <a:ext cx="53340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1" name="Line 119"/>
          <p:cNvSpPr>
            <a:spLocks noChangeShapeType="1"/>
          </p:cNvSpPr>
          <p:nvPr/>
        </p:nvSpPr>
        <p:spPr bwMode="auto">
          <a:xfrm flipV="1">
            <a:off x="2209800" y="4648200"/>
            <a:ext cx="76200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2" name="Line 120"/>
          <p:cNvSpPr>
            <a:spLocks noChangeShapeType="1"/>
          </p:cNvSpPr>
          <p:nvPr/>
        </p:nvSpPr>
        <p:spPr bwMode="auto">
          <a:xfrm>
            <a:off x="2133600" y="5486400"/>
            <a:ext cx="0" cy="152400"/>
          </a:xfrm>
          <a:prstGeom prst="line">
            <a:avLst/>
          </a:prstGeom>
          <a:noFill/>
          <a:ln w="127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3" name="Line 121"/>
          <p:cNvSpPr>
            <a:spLocks noChangeShapeType="1"/>
          </p:cNvSpPr>
          <p:nvPr/>
        </p:nvSpPr>
        <p:spPr bwMode="auto">
          <a:xfrm>
            <a:off x="2133600" y="6019800"/>
            <a:ext cx="0" cy="152400"/>
          </a:xfrm>
          <a:prstGeom prst="line">
            <a:avLst/>
          </a:prstGeom>
          <a:noFill/>
          <a:ln w="127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4" name="Line 122"/>
          <p:cNvSpPr>
            <a:spLocks noChangeShapeType="1"/>
          </p:cNvSpPr>
          <p:nvPr/>
        </p:nvSpPr>
        <p:spPr bwMode="auto">
          <a:xfrm>
            <a:off x="3429000" y="60198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5" name="Line 123"/>
          <p:cNvSpPr>
            <a:spLocks noChangeShapeType="1"/>
          </p:cNvSpPr>
          <p:nvPr/>
        </p:nvSpPr>
        <p:spPr bwMode="auto">
          <a:xfrm>
            <a:off x="3429000" y="65532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6" name="Line 124"/>
          <p:cNvSpPr>
            <a:spLocks noChangeShapeType="1"/>
          </p:cNvSpPr>
          <p:nvPr/>
        </p:nvSpPr>
        <p:spPr bwMode="auto">
          <a:xfrm>
            <a:off x="4648200" y="60198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7" name="Line 125"/>
          <p:cNvSpPr>
            <a:spLocks noChangeShapeType="1"/>
          </p:cNvSpPr>
          <p:nvPr/>
        </p:nvSpPr>
        <p:spPr bwMode="auto">
          <a:xfrm>
            <a:off x="4648200" y="65532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8" name="Line 126"/>
          <p:cNvSpPr>
            <a:spLocks noChangeShapeType="1"/>
          </p:cNvSpPr>
          <p:nvPr/>
        </p:nvSpPr>
        <p:spPr bwMode="auto">
          <a:xfrm>
            <a:off x="4648200" y="5486400"/>
            <a:ext cx="0" cy="152400"/>
          </a:xfrm>
          <a:prstGeom prst="line">
            <a:avLst/>
          </a:prstGeom>
          <a:noFill/>
          <a:ln w="9525">
            <a:solidFill>
              <a:schemeClr val="tx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19" name="Line 127"/>
          <p:cNvSpPr>
            <a:spLocks noChangeShapeType="1"/>
          </p:cNvSpPr>
          <p:nvPr/>
        </p:nvSpPr>
        <p:spPr bwMode="auto">
          <a:xfrm flipV="1">
            <a:off x="3429000" y="5334000"/>
            <a:ext cx="228600" cy="3048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0" name="Line 128"/>
          <p:cNvSpPr>
            <a:spLocks noChangeShapeType="1"/>
          </p:cNvSpPr>
          <p:nvPr/>
        </p:nvSpPr>
        <p:spPr bwMode="auto">
          <a:xfrm flipH="1" flipV="1">
            <a:off x="3886200" y="4724400"/>
            <a:ext cx="381000" cy="4572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1" name="Line 129"/>
          <p:cNvSpPr>
            <a:spLocks noChangeShapeType="1"/>
          </p:cNvSpPr>
          <p:nvPr/>
        </p:nvSpPr>
        <p:spPr bwMode="auto">
          <a:xfrm>
            <a:off x="2438400" y="64008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2" name="Line 130"/>
          <p:cNvSpPr>
            <a:spLocks noChangeShapeType="1"/>
          </p:cNvSpPr>
          <p:nvPr/>
        </p:nvSpPr>
        <p:spPr bwMode="auto">
          <a:xfrm flipV="1">
            <a:off x="2743200" y="51054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3" name="Line 131"/>
          <p:cNvSpPr>
            <a:spLocks noChangeShapeType="1"/>
          </p:cNvSpPr>
          <p:nvPr/>
        </p:nvSpPr>
        <p:spPr bwMode="auto">
          <a:xfrm>
            <a:off x="2743200" y="5105400"/>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4" name="Line 132"/>
          <p:cNvSpPr>
            <a:spLocks noChangeShapeType="1"/>
          </p:cNvSpPr>
          <p:nvPr/>
        </p:nvSpPr>
        <p:spPr bwMode="auto">
          <a:xfrm>
            <a:off x="4343400" y="5105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5" name="Line 133"/>
          <p:cNvSpPr>
            <a:spLocks noChangeShapeType="1"/>
          </p:cNvSpPr>
          <p:nvPr/>
        </p:nvSpPr>
        <p:spPr bwMode="auto">
          <a:xfrm flipV="1">
            <a:off x="4495800" y="4191000"/>
            <a:ext cx="0" cy="914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7" name="Freeform 135"/>
          <p:cNvSpPr>
            <a:spLocks/>
          </p:cNvSpPr>
          <p:nvPr/>
        </p:nvSpPr>
        <p:spPr bwMode="auto">
          <a:xfrm>
            <a:off x="4038600" y="5029200"/>
            <a:ext cx="304800" cy="76200"/>
          </a:xfrm>
          <a:custGeom>
            <a:avLst/>
            <a:gdLst>
              <a:gd name="T0" fmla="*/ 0 w 192"/>
              <a:gd name="T1" fmla="*/ 96 h 96"/>
              <a:gd name="T2" fmla="*/ 96 w 192"/>
              <a:gd name="T3" fmla="*/ 0 h 96"/>
              <a:gd name="T4" fmla="*/ 192 w 192"/>
              <a:gd name="T5" fmla="*/ 96 h 96"/>
            </a:gdLst>
            <a:ahLst/>
            <a:cxnLst>
              <a:cxn ang="0">
                <a:pos x="T0" y="T1"/>
              </a:cxn>
              <a:cxn ang="0">
                <a:pos x="T2" y="T3"/>
              </a:cxn>
              <a:cxn ang="0">
                <a:pos x="T4" y="T5"/>
              </a:cxn>
            </a:cxnLst>
            <a:rect l="0" t="0" r="r" b="b"/>
            <a:pathLst>
              <a:path w="192" h="96">
                <a:moveTo>
                  <a:pt x="0" y="96"/>
                </a:moveTo>
                <a:cubicBezTo>
                  <a:pt x="32" y="48"/>
                  <a:pt x="64" y="0"/>
                  <a:pt x="96" y="0"/>
                </a:cubicBezTo>
                <a:cubicBezTo>
                  <a:pt x="128" y="0"/>
                  <a:pt x="176" y="80"/>
                  <a:pt x="192" y="9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29" name="Line 137"/>
          <p:cNvSpPr>
            <a:spLocks noChangeShapeType="1"/>
          </p:cNvSpPr>
          <p:nvPr/>
        </p:nvSpPr>
        <p:spPr bwMode="auto">
          <a:xfrm flipH="1">
            <a:off x="533400" y="3048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0" name="Line 138"/>
          <p:cNvSpPr>
            <a:spLocks noChangeShapeType="1"/>
          </p:cNvSpPr>
          <p:nvPr/>
        </p:nvSpPr>
        <p:spPr bwMode="auto">
          <a:xfrm>
            <a:off x="533400" y="30480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2" name="Line 140"/>
          <p:cNvSpPr>
            <a:spLocks noChangeShapeType="1"/>
          </p:cNvSpPr>
          <p:nvPr/>
        </p:nvSpPr>
        <p:spPr bwMode="auto">
          <a:xfrm>
            <a:off x="533400" y="44958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3" name="Line 141"/>
          <p:cNvSpPr>
            <a:spLocks noChangeShapeType="1"/>
          </p:cNvSpPr>
          <p:nvPr/>
        </p:nvSpPr>
        <p:spPr bwMode="auto">
          <a:xfrm>
            <a:off x="1600200" y="44958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4" name="Line 142"/>
          <p:cNvSpPr>
            <a:spLocks noChangeShapeType="1"/>
          </p:cNvSpPr>
          <p:nvPr/>
        </p:nvSpPr>
        <p:spPr bwMode="auto">
          <a:xfrm>
            <a:off x="1600200" y="5867400"/>
            <a:ext cx="3048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5" name="Line 143"/>
          <p:cNvSpPr>
            <a:spLocks noChangeShapeType="1"/>
          </p:cNvSpPr>
          <p:nvPr/>
        </p:nvSpPr>
        <p:spPr bwMode="auto">
          <a:xfrm>
            <a:off x="3733800" y="6324600"/>
            <a:ext cx="685800" cy="53340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336" name="Text Box 144"/>
          <p:cNvSpPr txBox="1">
            <a:spLocks noChangeArrowheads="1"/>
          </p:cNvSpPr>
          <p:nvPr/>
        </p:nvSpPr>
        <p:spPr bwMode="auto">
          <a:xfrm>
            <a:off x="4495800" y="4486275"/>
            <a:ext cx="323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(3)</a:t>
            </a:r>
          </a:p>
        </p:txBody>
      </p:sp>
      <p:sp>
        <p:nvSpPr>
          <p:cNvPr id="8337" name="Text Box 145"/>
          <p:cNvSpPr txBox="1">
            <a:spLocks noChangeArrowheads="1"/>
          </p:cNvSpPr>
          <p:nvPr/>
        </p:nvSpPr>
        <p:spPr bwMode="auto">
          <a:xfrm>
            <a:off x="3581400" y="4029075"/>
            <a:ext cx="323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(4)</a:t>
            </a:r>
          </a:p>
        </p:txBody>
      </p:sp>
      <p:sp>
        <p:nvSpPr>
          <p:cNvPr id="8338" name="Text Box 146"/>
          <p:cNvSpPr txBox="1">
            <a:spLocks noChangeArrowheads="1"/>
          </p:cNvSpPr>
          <p:nvPr/>
        </p:nvSpPr>
        <p:spPr bwMode="auto">
          <a:xfrm>
            <a:off x="457200" y="6391275"/>
            <a:ext cx="1708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ＭＳ Ｐ明朝" pitchFamily="18" charset="-128"/>
              </a:rPr>
              <a:t>結論　</a:t>
            </a:r>
            <a:r>
              <a:rPr lang="en-US" altLang="ja-JP">
                <a:latin typeface="ＭＳ Ｐ明朝" pitchFamily="18" charset="-128"/>
              </a:rPr>
              <a:t>(5)</a:t>
            </a:r>
          </a:p>
          <a:p>
            <a:r>
              <a:rPr lang="ja-JP" altLang="en-US">
                <a:latin typeface="ＭＳ Ｐ明朝" pitchFamily="18" charset="-128"/>
              </a:rPr>
              <a:t>　①魚の習性を知らなかった</a:t>
            </a:r>
          </a:p>
          <a:p>
            <a:r>
              <a:rPr lang="ja-JP" altLang="en-US">
                <a:latin typeface="ＭＳ Ｐ明朝" pitchFamily="18" charset="-128"/>
              </a:rPr>
              <a:t>　②仕掛けが大きすぎた</a:t>
            </a:r>
          </a:p>
          <a:p>
            <a:r>
              <a:rPr lang="ja-JP" altLang="en-US">
                <a:latin typeface="ＭＳ Ｐ明朝" pitchFamily="18" charset="-128"/>
              </a:rPr>
              <a:t>　③エサが魚に合っていない</a:t>
            </a:r>
          </a:p>
        </p:txBody>
      </p:sp>
      <p:sp>
        <p:nvSpPr>
          <p:cNvPr id="8339" name="Text Box 147"/>
          <p:cNvSpPr txBox="1">
            <a:spLocks noChangeArrowheads="1"/>
          </p:cNvSpPr>
          <p:nvPr/>
        </p:nvSpPr>
        <p:spPr bwMode="auto">
          <a:xfrm>
            <a:off x="517525" y="7289800"/>
            <a:ext cx="48609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（１）　問題点を決める。（結果がうまくいっていない状態）　　　</a:t>
            </a:r>
            <a:r>
              <a:rPr lang="ja-JP" altLang="en-US" u="sng"/>
              <a:t>例：なぜ△△にならないのか</a:t>
            </a:r>
          </a:p>
          <a:p>
            <a:r>
              <a:rPr lang="ja-JP" altLang="en-US"/>
              <a:t>（２）　前提条件を明らかにしておく。</a:t>
            </a:r>
          </a:p>
          <a:p>
            <a:r>
              <a:rPr lang="ja-JP" altLang="en-US"/>
              <a:t>（３）　原因と結果の因果関係を矢線でつなぐ。</a:t>
            </a:r>
          </a:p>
          <a:p>
            <a:r>
              <a:rPr lang="ja-JP" altLang="en-US"/>
              <a:t>（４）　問題点に強い因果関係をもっている経路の</a:t>
            </a:r>
            <a:r>
              <a:rPr lang="ja-JP" altLang="en-US" b="1"/>
              <a:t>矢線は太くする。</a:t>
            </a:r>
          </a:p>
          <a:p>
            <a:r>
              <a:rPr lang="ja-JP" altLang="en-US"/>
              <a:t>（５）　結論をまとめる。</a:t>
            </a:r>
          </a:p>
        </p:txBody>
      </p:sp>
      <p:sp>
        <p:nvSpPr>
          <p:cNvPr id="8340" name="Rectangle 148"/>
          <p:cNvSpPr>
            <a:spLocks noChangeArrowheads="1"/>
          </p:cNvSpPr>
          <p:nvPr/>
        </p:nvSpPr>
        <p:spPr bwMode="auto">
          <a:xfrm>
            <a:off x="381000" y="8458200"/>
            <a:ext cx="14478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ＭＳ Ｐ明朝" pitchFamily="18" charset="-128"/>
              </a:rPr>
              <a:t>注　意　事　項</a:t>
            </a:r>
          </a:p>
        </p:txBody>
      </p:sp>
      <p:sp>
        <p:nvSpPr>
          <p:cNvPr id="8341" name="Rectangle 149"/>
          <p:cNvSpPr>
            <a:spLocks noChangeArrowheads="1"/>
          </p:cNvSpPr>
          <p:nvPr/>
        </p:nvSpPr>
        <p:spPr bwMode="auto">
          <a:xfrm>
            <a:off x="1828800" y="8458200"/>
            <a:ext cx="47244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a:latin typeface="ＭＳ Ｐ明朝" pitchFamily="18" charset="-128"/>
              </a:rPr>
              <a:t>(1)</a:t>
            </a:r>
            <a:r>
              <a:rPr lang="ja-JP" altLang="en-US">
                <a:latin typeface="ＭＳ Ｐ明朝" pitchFamily="18" charset="-128"/>
              </a:rPr>
              <a:t>　前提条件を決めてからとりかかる。 </a:t>
            </a:r>
          </a:p>
          <a:p>
            <a:r>
              <a:rPr lang="en-US" altLang="ja-JP">
                <a:latin typeface="ＭＳ Ｐ明朝" pitchFamily="18" charset="-128"/>
              </a:rPr>
              <a:t>(2)</a:t>
            </a:r>
            <a:r>
              <a:rPr lang="ja-JP" altLang="en-US">
                <a:latin typeface="ＭＳ Ｐ明朝" pitchFamily="18" charset="-128"/>
              </a:rPr>
              <a:t>　ラベルには２つ以上の意味を持たせない。 </a:t>
            </a:r>
          </a:p>
          <a:p>
            <a:r>
              <a:rPr lang="en-US" altLang="ja-JP">
                <a:latin typeface="ＭＳ Ｐ明朝" pitchFamily="18" charset="-128"/>
              </a:rPr>
              <a:t>(3)</a:t>
            </a:r>
            <a:r>
              <a:rPr lang="ja-JP" altLang="en-US">
                <a:latin typeface="ＭＳ Ｐ明朝" pitchFamily="18" charset="-128"/>
              </a:rPr>
              <a:t>　簡潔な文章や言葉で表現し、できるだけ生の声に近い表現をする。 </a:t>
            </a:r>
          </a:p>
          <a:p>
            <a:r>
              <a:rPr lang="en-US" altLang="ja-JP">
                <a:latin typeface="ＭＳ Ｐ明朝" pitchFamily="18" charset="-128"/>
              </a:rPr>
              <a:t>(4)</a:t>
            </a:r>
            <a:r>
              <a:rPr lang="ja-JP" altLang="en-US">
                <a:latin typeface="ＭＳ Ｐ明朝" pitchFamily="18" charset="-128"/>
              </a:rPr>
              <a:t>　名詞と動詞を使い誤解を生じないように原因を表現する。 </a:t>
            </a:r>
          </a:p>
          <a:p>
            <a:r>
              <a:rPr lang="en-US" altLang="ja-JP">
                <a:latin typeface="ＭＳ Ｐ明朝" pitchFamily="18" charset="-128"/>
              </a:rPr>
              <a:t>(5)</a:t>
            </a:r>
            <a:r>
              <a:rPr lang="ja-JP" altLang="en-US">
                <a:latin typeface="ＭＳ Ｐ明朝" pitchFamily="18" charset="-128"/>
              </a:rPr>
              <a:t>　結果に関連すると考えられる全ての原因を抽出する。 </a:t>
            </a:r>
          </a:p>
          <a:p>
            <a:r>
              <a:rPr lang="en-US" altLang="ja-JP">
                <a:latin typeface="ＭＳ Ｐ明朝" pitchFamily="18" charset="-128"/>
              </a:rPr>
              <a:t>(6)</a:t>
            </a:r>
            <a:r>
              <a:rPr lang="ja-JP" altLang="en-US">
                <a:latin typeface="ＭＳ Ｐ明朝" pitchFamily="18" charset="-128"/>
              </a:rPr>
              <a:t>　グループで図を書きメンバー全員の意思が一致していること。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（８／２１）</a:t>
            </a:r>
          </a:p>
        </p:txBody>
      </p:sp>
      <p:sp>
        <p:nvSpPr>
          <p:cNvPr id="9219"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20" name="Line 4"/>
          <p:cNvSpPr>
            <a:spLocks noChangeShapeType="1"/>
          </p:cNvSpPr>
          <p:nvPr/>
        </p:nvSpPr>
        <p:spPr bwMode="auto">
          <a:xfrm>
            <a:off x="381000" y="685800"/>
            <a:ext cx="617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9221" name="Group 5"/>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39" name="Rectangle 23"/>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9240" name="Text Box 24"/>
          <p:cNvSpPr txBox="1">
            <a:spLocks noChangeArrowheads="1"/>
          </p:cNvSpPr>
          <p:nvPr/>
        </p:nvSpPr>
        <p:spPr bwMode="auto">
          <a:xfrm>
            <a:off x="1689100" y="239713"/>
            <a:ext cx="2959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t>親　　和　　図　　法</a:t>
            </a:r>
          </a:p>
        </p:txBody>
      </p:sp>
      <p:sp>
        <p:nvSpPr>
          <p:cNvPr id="9241" name="Rectangle 25"/>
          <p:cNvSpPr>
            <a:spLocks noChangeArrowheads="1"/>
          </p:cNvSpPr>
          <p:nvPr/>
        </p:nvSpPr>
        <p:spPr bwMode="auto">
          <a:xfrm>
            <a:off x="381000" y="685800"/>
            <a:ext cx="838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項　目</a:t>
            </a:r>
          </a:p>
        </p:txBody>
      </p:sp>
      <p:sp>
        <p:nvSpPr>
          <p:cNvPr id="9242" name="Rectangle 26"/>
          <p:cNvSpPr>
            <a:spLocks noChangeArrowheads="1"/>
          </p:cNvSpPr>
          <p:nvPr/>
        </p:nvSpPr>
        <p:spPr bwMode="auto">
          <a:xfrm>
            <a:off x="1219200" y="685800"/>
            <a:ext cx="5334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a:t>ポ　　　イ　　　ン　　　ト</a:t>
            </a:r>
          </a:p>
        </p:txBody>
      </p:sp>
      <p:sp>
        <p:nvSpPr>
          <p:cNvPr id="9243" name="Rectangle 27"/>
          <p:cNvSpPr>
            <a:spLocks noChangeArrowheads="1"/>
          </p:cNvSpPr>
          <p:nvPr/>
        </p:nvSpPr>
        <p:spPr bwMode="auto">
          <a:xfrm>
            <a:off x="381000" y="1066800"/>
            <a:ext cx="8382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親和図法とは</a:t>
            </a:r>
          </a:p>
        </p:txBody>
      </p:sp>
      <p:sp>
        <p:nvSpPr>
          <p:cNvPr id="9244" name="Rectangle 28"/>
          <p:cNvSpPr>
            <a:spLocks noChangeArrowheads="1"/>
          </p:cNvSpPr>
          <p:nvPr/>
        </p:nvSpPr>
        <p:spPr bwMode="auto">
          <a:xfrm>
            <a:off x="1219200" y="1066800"/>
            <a:ext cx="5334000" cy="609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未知・未経験の問題など、混沌とした問題についての言語データから、それらの親和性によって</a:t>
            </a:r>
          </a:p>
          <a:p>
            <a:r>
              <a:rPr lang="ja-JP" altLang="en-US" sz="1000">
                <a:latin typeface="ＭＳ Ｐ明朝" pitchFamily="18" charset="-128"/>
                <a:ea typeface="ＭＳ Ｐ明朝" pitchFamily="18" charset="-128"/>
              </a:rPr>
              <a:t>     統合した図を作ることにより解決すべき問題の所在・形態を明らかにしていく方法である。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異質の人間を統合し、チームワークを作り出す</a:t>
            </a:r>
            <a:r>
              <a:rPr lang="ja-JP" altLang="en-US" sz="1000">
                <a:latin typeface="Century"/>
                <a:ea typeface="ＭＳ Ｐ明朝" pitchFamily="18" charset="-128"/>
              </a:rPr>
              <a:t>“</a:t>
            </a:r>
            <a:r>
              <a:rPr lang="ja-JP" altLang="en-US" sz="1000">
                <a:latin typeface="ＭＳ Ｐ明朝" pitchFamily="18" charset="-128"/>
                <a:ea typeface="ＭＳ Ｐ明朝" pitchFamily="18" charset="-128"/>
              </a:rPr>
              <a:t>参画集団づくり</a:t>
            </a:r>
            <a:r>
              <a:rPr lang="ja-JP" altLang="en-US" sz="1000">
                <a:latin typeface="Century"/>
                <a:ea typeface="ＭＳ Ｐ明朝" pitchFamily="18" charset="-128"/>
              </a:rPr>
              <a:t>”</a:t>
            </a:r>
            <a:r>
              <a:rPr lang="ja-JP" altLang="en-US" sz="1000">
                <a:latin typeface="ＭＳ Ｐ明朝" pitchFamily="18" charset="-128"/>
                <a:ea typeface="ＭＳ Ｐ明朝" pitchFamily="18" charset="-128"/>
              </a:rPr>
              <a:t>の技法でもある。</a:t>
            </a:r>
          </a:p>
        </p:txBody>
      </p:sp>
      <p:sp>
        <p:nvSpPr>
          <p:cNvPr id="9247" name="Rectangle 31"/>
          <p:cNvSpPr>
            <a:spLocks noChangeArrowheads="1"/>
          </p:cNvSpPr>
          <p:nvPr/>
        </p:nvSpPr>
        <p:spPr bwMode="auto">
          <a:xfrm>
            <a:off x="381000" y="2438400"/>
            <a:ext cx="838200" cy="7086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作成手順</a:t>
            </a:r>
          </a:p>
        </p:txBody>
      </p:sp>
      <p:sp>
        <p:nvSpPr>
          <p:cNvPr id="9248" name="Rectangle 32"/>
          <p:cNvSpPr>
            <a:spLocks noChangeArrowheads="1"/>
          </p:cNvSpPr>
          <p:nvPr/>
        </p:nvSpPr>
        <p:spPr bwMode="auto">
          <a:xfrm>
            <a:off x="1219200" y="2438400"/>
            <a:ext cx="5334000" cy="7086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endParaRPr lang="ja-JP" altLang="ja-JP" sz="1000">
              <a:ea typeface="ＭＳ Ｐ明朝" pitchFamily="18" charset="-128"/>
            </a:endParaRPr>
          </a:p>
        </p:txBody>
      </p:sp>
      <p:sp>
        <p:nvSpPr>
          <p:cNvPr id="9271" name="Rectangle 55"/>
          <p:cNvSpPr>
            <a:spLocks noChangeArrowheads="1"/>
          </p:cNvSpPr>
          <p:nvPr/>
        </p:nvSpPr>
        <p:spPr bwMode="auto">
          <a:xfrm>
            <a:off x="381000" y="1676400"/>
            <a:ext cx="838200" cy="76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特　　　徴</a:t>
            </a:r>
          </a:p>
        </p:txBody>
      </p:sp>
      <p:sp>
        <p:nvSpPr>
          <p:cNvPr id="9272" name="Rectangle 56"/>
          <p:cNvSpPr>
            <a:spLocks noChangeArrowheads="1"/>
          </p:cNvSpPr>
          <p:nvPr/>
        </p:nvSpPr>
        <p:spPr bwMode="auto">
          <a:xfrm>
            <a:off x="1219200" y="1676400"/>
            <a:ext cx="5334000" cy="76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混沌とした状態の中から言語データをとらえ、まとめる事によって問題発見ができる。</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現状を打破し、新しい考え方を得ることが出来る。</a:t>
            </a:r>
          </a:p>
          <a:p>
            <a:r>
              <a:rPr lang="en-US" altLang="ja-JP" sz="1000">
                <a:latin typeface="ＭＳ Ｐ明朝" pitchFamily="18" charset="-128"/>
                <a:ea typeface="ＭＳ Ｐ明朝" pitchFamily="18" charset="-128"/>
              </a:rPr>
              <a:t>(3) </a:t>
            </a:r>
            <a:r>
              <a:rPr lang="ja-JP" altLang="en-US" sz="1000">
                <a:latin typeface="ＭＳ Ｐ明朝" pitchFamily="18" charset="-128"/>
                <a:ea typeface="ＭＳ Ｐ明朝" pitchFamily="18" charset="-128"/>
              </a:rPr>
              <a:t>問題の本質が的確にとらえられ、関係者に明確に認識してもらえる。</a:t>
            </a:r>
          </a:p>
          <a:p>
            <a:r>
              <a:rPr lang="en-US" altLang="ja-JP" sz="1000">
                <a:latin typeface="ＭＳ Ｐ明朝" pitchFamily="18" charset="-128"/>
                <a:ea typeface="ＭＳ Ｐ明朝" pitchFamily="18" charset="-128"/>
              </a:rPr>
              <a:t>(4) </a:t>
            </a:r>
            <a:r>
              <a:rPr lang="ja-JP" altLang="en-US" sz="1000">
                <a:latin typeface="Century" pitchFamily="18" charset="0"/>
                <a:ea typeface="ＭＳ 明朝" pitchFamily="17" charset="-128"/>
              </a:rPr>
              <a:t>他人や自分の意見が反映され、全員参画による意識向上と活性化が図れる。</a:t>
            </a:r>
            <a:r>
              <a:rPr lang="ja-JP" altLang="en-US" sz="1000">
                <a:latin typeface="ＭＳ Ｐ明朝" pitchFamily="18" charset="-128"/>
                <a:ea typeface="ＭＳ Ｐ明朝" pitchFamily="18" charset="-128"/>
              </a:rPr>
              <a:t> </a:t>
            </a:r>
          </a:p>
        </p:txBody>
      </p:sp>
      <p:sp>
        <p:nvSpPr>
          <p:cNvPr id="9273" name="Text Box 57"/>
          <p:cNvSpPr txBox="1">
            <a:spLocks noChangeArrowheads="1"/>
          </p:cNvSpPr>
          <p:nvPr/>
        </p:nvSpPr>
        <p:spPr bwMode="auto">
          <a:xfrm>
            <a:off x="1143000" y="2514600"/>
            <a:ext cx="18875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＜手順１＞　テーマを決める</a:t>
            </a:r>
            <a:r>
              <a:rPr lang="ja-JP" altLang="en-US">
                <a:ea typeface="ＭＳ Ｐゴシック" pitchFamily="50" charset="-128"/>
              </a:rPr>
              <a:t> </a:t>
            </a:r>
          </a:p>
        </p:txBody>
      </p:sp>
      <p:sp>
        <p:nvSpPr>
          <p:cNvPr id="9274" name="Text Box 58"/>
          <p:cNvSpPr txBox="1">
            <a:spLocks noChangeArrowheads="1"/>
          </p:cNvSpPr>
          <p:nvPr/>
        </p:nvSpPr>
        <p:spPr bwMode="auto">
          <a:xfrm>
            <a:off x="1600200" y="2717800"/>
            <a:ext cx="49037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テーマはどうしても解決したいというニーズが強く、簡単には解決できないもので、じっく</a:t>
            </a:r>
          </a:p>
          <a:p>
            <a:r>
              <a:rPr lang="ja-JP" altLang="en-US" sz="1000">
                <a:latin typeface="ＭＳ Ｐ明朝" pitchFamily="18" charset="-128"/>
                <a:ea typeface="ＭＳ Ｐ明朝" pitchFamily="18" charset="-128"/>
              </a:rPr>
              <a:t>     り時間をかけて本質をつきとめたい問題を選ぶ。 </a:t>
            </a:r>
          </a:p>
        </p:txBody>
      </p:sp>
      <p:sp>
        <p:nvSpPr>
          <p:cNvPr id="9275" name="Text Box 59"/>
          <p:cNvSpPr txBox="1">
            <a:spLocks noChangeArrowheads="1"/>
          </p:cNvSpPr>
          <p:nvPr/>
        </p:nvSpPr>
        <p:spPr bwMode="auto">
          <a:xfrm>
            <a:off x="1143000" y="3108325"/>
            <a:ext cx="2273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＜手順２＞　言語データを収集する</a:t>
            </a:r>
            <a:r>
              <a:rPr lang="ja-JP" altLang="en-US">
                <a:ea typeface="ＭＳ Ｐゴシック" pitchFamily="50" charset="-128"/>
              </a:rPr>
              <a:t> </a:t>
            </a:r>
          </a:p>
        </p:txBody>
      </p:sp>
      <p:sp>
        <p:nvSpPr>
          <p:cNvPr id="9276" name="Text Box 60"/>
          <p:cNvSpPr txBox="1">
            <a:spLocks noChangeArrowheads="1"/>
          </p:cNvSpPr>
          <p:nvPr/>
        </p:nvSpPr>
        <p:spPr bwMode="auto">
          <a:xfrm>
            <a:off x="1600200" y="3352800"/>
            <a:ext cx="2914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 </a:t>
            </a:r>
            <a:r>
              <a:rPr lang="ja-JP" altLang="en-US">
                <a:latin typeface="ＭＳ Ｐ明朝" pitchFamily="18" charset="-128"/>
              </a:rPr>
              <a:t>モレなく周囲を見回し、広い視野で事実をみる。 </a:t>
            </a:r>
          </a:p>
        </p:txBody>
      </p:sp>
      <p:sp>
        <p:nvSpPr>
          <p:cNvPr id="9277" name="Text Box 61"/>
          <p:cNvSpPr txBox="1">
            <a:spLocks noChangeArrowheads="1"/>
          </p:cNvSpPr>
          <p:nvPr/>
        </p:nvSpPr>
        <p:spPr bwMode="auto">
          <a:xfrm>
            <a:off x="1600200" y="3581400"/>
            <a:ext cx="425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(2) </a:t>
            </a:r>
            <a:r>
              <a:rPr lang="ja-JP" altLang="en-US">
                <a:latin typeface="ＭＳ Ｐ明朝" pitchFamily="18" charset="-128"/>
              </a:rPr>
              <a:t>日頃、自分が使っている言葉で頭の中に浮かんでくるものを素直に出す。 </a:t>
            </a:r>
          </a:p>
        </p:txBody>
      </p:sp>
      <p:sp>
        <p:nvSpPr>
          <p:cNvPr id="9278" name="Text Box 62"/>
          <p:cNvSpPr txBox="1">
            <a:spLocks noChangeArrowheads="1"/>
          </p:cNvSpPr>
          <p:nvPr/>
        </p:nvSpPr>
        <p:spPr bwMode="auto">
          <a:xfrm>
            <a:off x="1619250" y="3810000"/>
            <a:ext cx="35956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(3) </a:t>
            </a:r>
            <a:r>
              <a:rPr lang="ja-JP" altLang="en-US">
                <a:latin typeface="ＭＳ Ｐ明朝" pitchFamily="18" charset="-128"/>
              </a:rPr>
              <a:t>独立した小文章とし、誰が読んでも意味がわかるようにする。  </a:t>
            </a:r>
          </a:p>
        </p:txBody>
      </p:sp>
      <p:sp>
        <p:nvSpPr>
          <p:cNvPr id="9279" name="Text Box 63"/>
          <p:cNvSpPr txBox="1">
            <a:spLocks noChangeArrowheads="1"/>
          </p:cNvSpPr>
          <p:nvPr/>
        </p:nvSpPr>
        <p:spPr bwMode="auto">
          <a:xfrm>
            <a:off x="1889125" y="3990975"/>
            <a:ext cx="4375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Century" pitchFamily="18" charset="0"/>
                <a:ea typeface="ＭＳ 明朝" pitchFamily="17" charset="-128"/>
              </a:rPr>
              <a:t>・直接観察法　・文献調査法　・面談調査法　・個人思考法</a:t>
            </a:r>
            <a:r>
              <a:rPr lang="ja-JP" altLang="en-US">
                <a:ea typeface="ＭＳ Ｐゴシック" pitchFamily="50" charset="-128"/>
              </a:rPr>
              <a:t> </a:t>
            </a:r>
          </a:p>
          <a:p>
            <a:r>
              <a:rPr lang="ja-JP" altLang="en-US">
                <a:latin typeface="Century" pitchFamily="18" charset="0"/>
                <a:ea typeface="ＭＳ 明朝" pitchFamily="17" charset="-128"/>
              </a:rPr>
              <a:t>・集団思考法＝ブレーンストーミング法，グループディスカッション法等</a:t>
            </a:r>
            <a:endParaRPr lang="ja-JP" altLang="en-US">
              <a:ea typeface="ＭＳ Ｐゴシック" pitchFamily="50" charset="-128"/>
            </a:endParaRPr>
          </a:p>
        </p:txBody>
      </p:sp>
      <p:sp>
        <p:nvSpPr>
          <p:cNvPr id="9280" name="Text Box 64"/>
          <p:cNvSpPr txBox="1">
            <a:spLocks noChangeArrowheads="1"/>
          </p:cNvSpPr>
          <p:nvPr/>
        </p:nvSpPr>
        <p:spPr bwMode="auto">
          <a:xfrm>
            <a:off x="1143000" y="4479925"/>
            <a:ext cx="26590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＜手順３＞　言語データを見直し確認する</a:t>
            </a:r>
            <a:r>
              <a:rPr lang="ja-JP" altLang="en-US">
                <a:ea typeface="ＭＳ Ｐゴシック" pitchFamily="50" charset="-128"/>
              </a:rPr>
              <a:t> </a:t>
            </a:r>
          </a:p>
        </p:txBody>
      </p:sp>
      <p:sp>
        <p:nvSpPr>
          <p:cNvPr id="9281" name="Text Box 65"/>
          <p:cNvSpPr txBox="1">
            <a:spLocks noChangeArrowheads="1"/>
          </p:cNvSpPr>
          <p:nvPr/>
        </p:nvSpPr>
        <p:spPr bwMode="auto">
          <a:xfrm>
            <a:off x="1601788" y="4708525"/>
            <a:ext cx="2051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 </a:t>
            </a:r>
            <a:r>
              <a:rPr lang="ja-JP" altLang="en-US">
                <a:latin typeface="Century" pitchFamily="18" charset="0"/>
                <a:ea typeface="ＭＳ 明朝" pitchFamily="17" charset="-128"/>
              </a:rPr>
              <a:t>具体的で意味がよくわかる。</a:t>
            </a:r>
            <a:r>
              <a:rPr lang="ja-JP" altLang="en-US">
                <a:latin typeface="ＭＳ Ｐ明朝" pitchFamily="18" charset="-128"/>
              </a:rPr>
              <a:t> </a:t>
            </a:r>
          </a:p>
        </p:txBody>
      </p:sp>
      <p:sp>
        <p:nvSpPr>
          <p:cNvPr id="9282" name="Text Box 66"/>
          <p:cNvSpPr txBox="1">
            <a:spLocks noChangeArrowheads="1"/>
          </p:cNvSpPr>
          <p:nvPr/>
        </p:nvSpPr>
        <p:spPr bwMode="auto">
          <a:xfrm>
            <a:off x="1601788" y="4937125"/>
            <a:ext cx="3613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(2) </a:t>
            </a:r>
            <a:r>
              <a:rPr lang="ja-JP" altLang="en-US">
                <a:latin typeface="ＭＳ Ｐ明朝" pitchFamily="18" charset="-128"/>
              </a:rPr>
              <a:t>２通り以上の意味に解釈されることはないか？</a:t>
            </a:r>
          </a:p>
          <a:p>
            <a:r>
              <a:rPr lang="ja-JP" altLang="en-US">
                <a:latin typeface="ＭＳ Ｐ明朝" pitchFamily="18" charset="-128"/>
              </a:rPr>
              <a:t>       </a:t>
            </a:r>
            <a:r>
              <a:rPr lang="en-US" altLang="ja-JP">
                <a:latin typeface="ＭＳ Ｐ明朝" pitchFamily="18" charset="-128"/>
                <a:ea typeface="ＭＳ 明朝" pitchFamily="17" charset="-128"/>
              </a:rPr>
              <a:t>(</a:t>
            </a:r>
            <a:r>
              <a:rPr lang="ja-JP" altLang="en-US">
                <a:latin typeface="Century" pitchFamily="18" charset="0"/>
                <a:ea typeface="ＭＳ 明朝" pitchFamily="17" charset="-128"/>
              </a:rPr>
              <a:t>グループで親和図を作る場合、全員が内容を理解する</a:t>
            </a:r>
            <a:r>
              <a:rPr lang="en-US" altLang="ja-JP">
                <a:latin typeface="ＭＳ Ｐ明朝" pitchFamily="18" charset="-128"/>
                <a:ea typeface="ＭＳ 明朝" pitchFamily="17" charset="-128"/>
              </a:rPr>
              <a:t>)</a:t>
            </a:r>
            <a:r>
              <a:rPr lang="en-US" altLang="ja-JP">
                <a:latin typeface="ＭＳ Ｐ明朝" pitchFamily="18" charset="-128"/>
              </a:rPr>
              <a:t> </a:t>
            </a:r>
          </a:p>
        </p:txBody>
      </p:sp>
      <p:sp>
        <p:nvSpPr>
          <p:cNvPr id="9283" name="Text Box 67"/>
          <p:cNvSpPr txBox="1">
            <a:spLocks noChangeArrowheads="1"/>
          </p:cNvSpPr>
          <p:nvPr/>
        </p:nvSpPr>
        <p:spPr bwMode="auto">
          <a:xfrm>
            <a:off x="1155700" y="5334000"/>
            <a:ext cx="2273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＜手順４＞　データ・カードを作る</a:t>
            </a:r>
            <a:r>
              <a:rPr lang="ja-JP" altLang="en-US">
                <a:ea typeface="ＭＳ Ｐゴシック" pitchFamily="50" charset="-128"/>
              </a:rPr>
              <a:t> </a:t>
            </a:r>
          </a:p>
        </p:txBody>
      </p:sp>
      <p:sp>
        <p:nvSpPr>
          <p:cNvPr id="9284" name="Text Box 68"/>
          <p:cNvSpPr txBox="1">
            <a:spLocks noChangeArrowheads="1"/>
          </p:cNvSpPr>
          <p:nvPr/>
        </p:nvSpPr>
        <p:spPr bwMode="auto">
          <a:xfrm>
            <a:off x="1601788" y="5553075"/>
            <a:ext cx="2130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 </a:t>
            </a:r>
            <a:r>
              <a:rPr lang="ja-JP" altLang="en-US">
                <a:latin typeface="ＭＳ Ｐ明朝" pitchFamily="18" charset="-128"/>
              </a:rPr>
              <a:t>言語データをカードに記入する。 </a:t>
            </a:r>
          </a:p>
        </p:txBody>
      </p:sp>
      <p:sp>
        <p:nvSpPr>
          <p:cNvPr id="9286" name="Text Box 70"/>
          <p:cNvSpPr txBox="1">
            <a:spLocks noChangeArrowheads="1"/>
          </p:cNvSpPr>
          <p:nvPr/>
        </p:nvSpPr>
        <p:spPr bwMode="auto">
          <a:xfrm>
            <a:off x="1155700" y="5851525"/>
            <a:ext cx="18875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＜手順５＞　カードを寄せる</a:t>
            </a:r>
            <a:r>
              <a:rPr lang="ja-JP" altLang="en-US">
                <a:ea typeface="ＭＳ Ｐゴシック" pitchFamily="50" charset="-128"/>
              </a:rPr>
              <a:t> </a:t>
            </a:r>
          </a:p>
        </p:txBody>
      </p:sp>
      <p:sp>
        <p:nvSpPr>
          <p:cNvPr id="9287" name="Text Box 71"/>
          <p:cNvSpPr txBox="1">
            <a:spLocks noChangeArrowheads="1"/>
          </p:cNvSpPr>
          <p:nvPr/>
        </p:nvSpPr>
        <p:spPr bwMode="auto">
          <a:xfrm>
            <a:off x="1600200" y="6080125"/>
            <a:ext cx="3702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 </a:t>
            </a:r>
            <a:r>
              <a:rPr lang="ja-JP" altLang="en-US">
                <a:latin typeface="ＭＳ Ｐ明朝" pitchFamily="18" charset="-128"/>
              </a:rPr>
              <a:t>理屈ではなく、カード同士が自然に寄り集まった感じで寄せる。 </a:t>
            </a:r>
          </a:p>
        </p:txBody>
      </p:sp>
      <p:sp>
        <p:nvSpPr>
          <p:cNvPr id="9288" name="Text Box 72"/>
          <p:cNvSpPr txBox="1">
            <a:spLocks noChangeArrowheads="1"/>
          </p:cNvSpPr>
          <p:nvPr/>
        </p:nvSpPr>
        <p:spPr bwMode="auto">
          <a:xfrm>
            <a:off x="1600200" y="6308725"/>
            <a:ext cx="23733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(2) </a:t>
            </a:r>
            <a:r>
              <a:rPr lang="ja-JP" altLang="en-US">
                <a:latin typeface="ＭＳ Ｐ明朝" pitchFamily="18" charset="-128"/>
              </a:rPr>
              <a:t>カードの言葉や外見でなく心を読む。 </a:t>
            </a:r>
          </a:p>
        </p:txBody>
      </p:sp>
      <p:sp>
        <p:nvSpPr>
          <p:cNvPr id="9289" name="Text Box 73"/>
          <p:cNvSpPr txBox="1">
            <a:spLocks noChangeArrowheads="1"/>
          </p:cNvSpPr>
          <p:nvPr/>
        </p:nvSpPr>
        <p:spPr bwMode="auto">
          <a:xfrm>
            <a:off x="1600200" y="6537325"/>
            <a:ext cx="43703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(3) </a:t>
            </a:r>
            <a:r>
              <a:rPr lang="ja-JP" altLang="en-US">
                <a:latin typeface="ＭＳ Ｐ明朝" pitchFamily="18" charset="-128"/>
              </a:rPr>
              <a:t>キーワードを使っての分類や無理に一緒にするようなことをしてはいけない。 </a:t>
            </a:r>
          </a:p>
        </p:txBody>
      </p:sp>
      <p:sp>
        <p:nvSpPr>
          <p:cNvPr id="9290" name="Text Box 74"/>
          <p:cNvSpPr txBox="1">
            <a:spLocks noChangeArrowheads="1"/>
          </p:cNvSpPr>
          <p:nvPr/>
        </p:nvSpPr>
        <p:spPr bwMode="auto">
          <a:xfrm>
            <a:off x="1155700" y="6765925"/>
            <a:ext cx="2247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＜手順６＞　親和カードを作成する</a:t>
            </a:r>
            <a:r>
              <a:rPr lang="ja-JP" altLang="en-US">
                <a:ea typeface="ＭＳ Ｐゴシック" pitchFamily="50" charset="-128"/>
              </a:rPr>
              <a:t> </a:t>
            </a:r>
          </a:p>
        </p:txBody>
      </p:sp>
      <p:sp>
        <p:nvSpPr>
          <p:cNvPr id="9291" name="Text Box 75"/>
          <p:cNvSpPr txBox="1">
            <a:spLocks noChangeArrowheads="1"/>
          </p:cNvSpPr>
          <p:nvPr/>
        </p:nvSpPr>
        <p:spPr bwMode="auto">
          <a:xfrm>
            <a:off x="1600200" y="6994525"/>
            <a:ext cx="4083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(1) </a:t>
            </a:r>
            <a:r>
              <a:rPr lang="ja-JP" altLang="en-US">
                <a:latin typeface="Century" pitchFamily="18" charset="0"/>
                <a:ea typeface="ＭＳ 明朝" pitchFamily="17" charset="-128"/>
              </a:rPr>
              <a:t>２枚のデータ・カードの言っていることを過不足なく表現する。</a:t>
            </a:r>
            <a:r>
              <a:rPr lang="ja-JP" altLang="en-US">
                <a:latin typeface="ＭＳ Ｐ明朝" pitchFamily="18" charset="-128"/>
              </a:rPr>
              <a:t> </a:t>
            </a:r>
          </a:p>
        </p:txBody>
      </p:sp>
      <p:sp>
        <p:nvSpPr>
          <p:cNvPr id="9292" name="Text Box 76"/>
          <p:cNvSpPr txBox="1">
            <a:spLocks noChangeArrowheads="1"/>
          </p:cNvSpPr>
          <p:nvPr/>
        </p:nvSpPr>
        <p:spPr bwMode="auto">
          <a:xfrm>
            <a:off x="1600200" y="7223125"/>
            <a:ext cx="3448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(2) </a:t>
            </a:r>
            <a:r>
              <a:rPr lang="ja-JP" altLang="en-US">
                <a:latin typeface="Century" pitchFamily="18" charset="0"/>
                <a:ea typeface="ＭＳ 明朝" pitchFamily="17" charset="-128"/>
              </a:rPr>
              <a:t>言葉数は増やしてもよいが、抽象度を上げ過ぎない。</a:t>
            </a:r>
            <a:r>
              <a:rPr lang="ja-JP" altLang="en-US">
                <a:latin typeface="ＭＳ Ｐ明朝" pitchFamily="18" charset="-128"/>
              </a:rPr>
              <a:t> </a:t>
            </a:r>
          </a:p>
        </p:txBody>
      </p:sp>
      <p:sp>
        <p:nvSpPr>
          <p:cNvPr id="9293" name="Text Box 77"/>
          <p:cNvSpPr txBox="1">
            <a:spLocks noChangeArrowheads="1"/>
          </p:cNvSpPr>
          <p:nvPr/>
        </p:nvSpPr>
        <p:spPr bwMode="auto">
          <a:xfrm>
            <a:off x="1600200" y="7451725"/>
            <a:ext cx="3486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(3) </a:t>
            </a:r>
            <a:r>
              <a:rPr lang="ja-JP" altLang="en-US">
                <a:latin typeface="Century" pitchFamily="18" charset="0"/>
                <a:ea typeface="ＭＳ 明朝" pitchFamily="17" charset="-128"/>
              </a:rPr>
              <a:t>元のデータ・カードのニュアンスを出来るだけ残す。</a:t>
            </a:r>
            <a:r>
              <a:rPr lang="ja-JP" altLang="en-US">
                <a:latin typeface="ＭＳ Ｐ明朝" pitchFamily="18" charset="-128"/>
              </a:rPr>
              <a:t>  </a:t>
            </a:r>
          </a:p>
        </p:txBody>
      </p:sp>
      <p:sp>
        <p:nvSpPr>
          <p:cNvPr id="9294" name="Text Box 78"/>
          <p:cNvSpPr txBox="1">
            <a:spLocks noChangeArrowheads="1"/>
          </p:cNvSpPr>
          <p:nvPr/>
        </p:nvSpPr>
        <p:spPr bwMode="auto">
          <a:xfrm>
            <a:off x="1600200" y="7680325"/>
            <a:ext cx="4718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(4) </a:t>
            </a:r>
            <a:r>
              <a:rPr lang="ja-JP" altLang="en-US">
                <a:latin typeface="Century" pitchFamily="18" charset="0"/>
                <a:ea typeface="ＭＳ 明朝" pitchFamily="17" charset="-128"/>
              </a:rPr>
              <a:t>束の数が少なくなるにつれて、少しずつ抽象度を上げるのは差し支えない。</a:t>
            </a:r>
            <a:r>
              <a:rPr lang="ja-JP" altLang="en-US">
                <a:latin typeface="ＭＳ Ｐ明朝" pitchFamily="18" charset="-128"/>
              </a:rPr>
              <a:t> </a:t>
            </a:r>
          </a:p>
        </p:txBody>
      </p:sp>
      <p:sp>
        <p:nvSpPr>
          <p:cNvPr id="9295" name="Text Box 79"/>
          <p:cNvSpPr txBox="1">
            <a:spLocks noChangeArrowheads="1"/>
          </p:cNvSpPr>
          <p:nvPr/>
        </p:nvSpPr>
        <p:spPr bwMode="auto">
          <a:xfrm>
            <a:off x="1600200" y="7908925"/>
            <a:ext cx="3575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(5) </a:t>
            </a:r>
            <a:r>
              <a:rPr lang="ja-JP" altLang="en-US">
                <a:latin typeface="Century" pitchFamily="18" charset="0"/>
                <a:ea typeface="ＭＳ 明朝" pitchFamily="17" charset="-128"/>
              </a:rPr>
              <a:t>全体の束の数が５つ以内になるまでこの作業を続ける。</a:t>
            </a:r>
            <a:r>
              <a:rPr lang="ja-JP" altLang="en-US">
                <a:latin typeface="ＭＳ Ｐ明朝" pitchFamily="18" charset="-128"/>
              </a:rPr>
              <a:t> </a:t>
            </a:r>
          </a:p>
        </p:txBody>
      </p:sp>
      <p:sp>
        <p:nvSpPr>
          <p:cNvPr id="9296" name="Text Box 80"/>
          <p:cNvSpPr txBox="1">
            <a:spLocks noChangeArrowheads="1"/>
          </p:cNvSpPr>
          <p:nvPr/>
        </p:nvSpPr>
        <p:spPr bwMode="auto">
          <a:xfrm>
            <a:off x="1155700" y="8137525"/>
            <a:ext cx="199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＜手順７＞　カードを手配する</a:t>
            </a:r>
            <a:r>
              <a:rPr lang="ja-JP" altLang="en-US">
                <a:ea typeface="ＭＳ Ｐゴシック" pitchFamily="50" charset="-128"/>
              </a:rPr>
              <a:t> </a:t>
            </a:r>
          </a:p>
        </p:txBody>
      </p:sp>
      <p:sp>
        <p:nvSpPr>
          <p:cNvPr id="9297" name="Text Box 81"/>
          <p:cNvSpPr txBox="1">
            <a:spLocks noChangeArrowheads="1"/>
          </p:cNvSpPr>
          <p:nvPr/>
        </p:nvSpPr>
        <p:spPr bwMode="auto">
          <a:xfrm>
            <a:off x="1600200" y="8356600"/>
            <a:ext cx="4816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模造紙の上にカードの束を配置する。</a:t>
            </a:r>
          </a:p>
          <a:p>
            <a:r>
              <a:rPr lang="ja-JP" altLang="en-US" sz="1000">
                <a:latin typeface="ＭＳ Ｐ明朝" pitchFamily="18" charset="-128"/>
                <a:ea typeface="ＭＳ Ｐ明朝" pitchFamily="18" charset="-128"/>
              </a:rPr>
              <a:t>      </a:t>
            </a:r>
            <a:r>
              <a:rPr lang="en-US" altLang="ja-JP" sz="1000">
                <a:latin typeface="Century" pitchFamily="18" charset="0"/>
                <a:ea typeface="ＭＳ 明朝" pitchFamily="17" charset="-128"/>
              </a:rPr>
              <a:t>(</a:t>
            </a:r>
            <a:r>
              <a:rPr lang="ja-JP" altLang="en-US" sz="1000">
                <a:latin typeface="Century" pitchFamily="18" charset="0"/>
                <a:ea typeface="ＭＳ 明朝" pitchFamily="17" charset="-128"/>
              </a:rPr>
              <a:t>親和図が完成した時に構造的に解り易くするように相互の位置関係を決</a:t>
            </a:r>
            <a:r>
              <a:rPr lang="ja-JP" altLang="en-US" sz="1000">
                <a:latin typeface="ＭＳ Ｐ明朝" pitchFamily="18" charset="-128"/>
                <a:ea typeface="ＭＳ Ｐ明朝" pitchFamily="18" charset="-128"/>
              </a:rPr>
              <a:t> める</a:t>
            </a:r>
            <a:r>
              <a:rPr lang="en-US" altLang="ja-JP" sz="1000">
                <a:latin typeface="ＭＳ Ｐ明朝" pitchFamily="18" charset="-128"/>
                <a:ea typeface="ＭＳ Ｐ明朝" pitchFamily="18" charset="-128"/>
              </a:rPr>
              <a:t>)</a:t>
            </a:r>
          </a:p>
        </p:txBody>
      </p:sp>
      <p:sp>
        <p:nvSpPr>
          <p:cNvPr id="9298" name="Text Box 82"/>
          <p:cNvSpPr txBox="1">
            <a:spLocks noChangeArrowheads="1"/>
          </p:cNvSpPr>
          <p:nvPr/>
        </p:nvSpPr>
        <p:spPr bwMode="auto">
          <a:xfrm>
            <a:off x="1155700" y="8747125"/>
            <a:ext cx="21447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latin typeface="Century" pitchFamily="18" charset="0"/>
                <a:ea typeface="ＭＳ 明朝" pitchFamily="17" charset="-128"/>
              </a:rPr>
              <a:t>＜手順８＞　親和図を完成させる</a:t>
            </a:r>
            <a:r>
              <a:rPr lang="ja-JP" altLang="en-US">
                <a:ea typeface="ＭＳ Ｐゴシック" pitchFamily="50" charset="-128"/>
              </a:rPr>
              <a:t> </a:t>
            </a:r>
          </a:p>
        </p:txBody>
      </p:sp>
      <p:sp>
        <p:nvSpPr>
          <p:cNvPr id="9299" name="Text Box 83"/>
          <p:cNvSpPr txBox="1">
            <a:spLocks noChangeArrowheads="1"/>
          </p:cNvSpPr>
          <p:nvPr/>
        </p:nvSpPr>
        <p:spPr bwMode="auto">
          <a:xfrm>
            <a:off x="1600200" y="8966200"/>
            <a:ext cx="48926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決定した配置に基づいてカードを模造紙に貼り付け、表札・枠線・必要データ等を線の</a:t>
            </a:r>
          </a:p>
          <a:p>
            <a:r>
              <a:rPr lang="ja-JP" altLang="en-US" sz="1000">
                <a:latin typeface="ＭＳ Ｐ明朝" pitchFamily="18" charset="-128"/>
                <a:ea typeface="ＭＳ Ｐ明朝" pitchFamily="18" charset="-128"/>
              </a:rPr>
              <a:t>     太さ、色分けなどで見易くなるよう工夫しながら記入する。 </a:t>
            </a:r>
          </a:p>
        </p:txBody>
      </p:sp>
      <p:sp>
        <p:nvSpPr>
          <p:cNvPr id="9300" name="AutoShape 84"/>
          <p:cNvSpPr>
            <a:spLocks noChangeArrowheads="1"/>
          </p:cNvSpPr>
          <p:nvPr/>
        </p:nvSpPr>
        <p:spPr bwMode="auto">
          <a:xfrm>
            <a:off x="1962150" y="4038600"/>
            <a:ext cx="4362450" cy="333375"/>
          </a:xfrm>
          <a:prstGeom prst="bracketPair">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5881688" y="12700"/>
            <a:ext cx="7000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ea typeface="ＭＳ Ｐゴシック" pitchFamily="50" charset="-128"/>
              </a:rPr>
              <a:t>（９／２１）</a:t>
            </a:r>
          </a:p>
        </p:txBody>
      </p:sp>
      <p:sp>
        <p:nvSpPr>
          <p:cNvPr id="10243" name="Rectangle 3"/>
          <p:cNvSpPr>
            <a:spLocks noChangeArrowheads="1"/>
          </p:cNvSpPr>
          <p:nvPr/>
        </p:nvSpPr>
        <p:spPr bwMode="auto">
          <a:xfrm>
            <a:off x="381000" y="266700"/>
            <a:ext cx="6172200" cy="9258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0244" name="Group 4"/>
          <p:cNvGraphicFramePr>
            <a:graphicFrameLocks noGrp="1"/>
          </p:cNvGraphicFramePr>
          <p:nvPr/>
        </p:nvGraphicFramePr>
        <p:xfrm>
          <a:off x="5410200" y="266700"/>
          <a:ext cx="1139825" cy="190500"/>
        </p:xfrm>
        <a:graphic>
          <a:graphicData uri="http://schemas.openxmlformats.org/drawingml/2006/table">
            <a:tbl>
              <a:tblPr/>
              <a:tblGrid>
                <a:gridCol w="163513"/>
                <a:gridCol w="161925"/>
                <a:gridCol w="163512"/>
                <a:gridCol w="161925"/>
                <a:gridCol w="163513"/>
                <a:gridCol w="161925"/>
                <a:gridCol w="163512"/>
              </a:tblGrid>
              <a:tr h="17145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4</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2</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0</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000" b="0" i="0" u="none" strike="noStrike" cap="none" normalizeH="0" baseline="0" smtClean="0">
                          <a:ln>
                            <a:noFill/>
                          </a:ln>
                          <a:solidFill>
                            <a:schemeClr val="tx1"/>
                          </a:solidFill>
                          <a:effectLst/>
                          <a:latin typeface="ＭＳ Ｐゴシック" pitchFamily="50" charset="-128"/>
                          <a:ea typeface="ＭＳ Ｐゴシック" pitchFamily="50" charset="-128"/>
                        </a:rPr>
                        <a:t>1</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62" name="Rectangle 22"/>
          <p:cNvSpPr>
            <a:spLocks noChangeArrowheads="1"/>
          </p:cNvSpPr>
          <p:nvPr/>
        </p:nvSpPr>
        <p:spPr bwMode="auto">
          <a:xfrm>
            <a:off x="5410200" y="457200"/>
            <a:ext cx="1143000" cy="228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900">
                <a:latin typeface="ＭＳ Ｐ明朝" pitchFamily="18" charset="-128"/>
              </a:rPr>
              <a:t> </a:t>
            </a:r>
            <a:r>
              <a:rPr lang="ja-JP" altLang="en-US" sz="900">
                <a:latin typeface="ＭＳ Ｐ明朝" pitchFamily="18" charset="-128"/>
              </a:rPr>
              <a:t>ＱＣサークル静岡地区</a:t>
            </a:r>
          </a:p>
        </p:txBody>
      </p:sp>
      <p:sp>
        <p:nvSpPr>
          <p:cNvPr id="10263" name="Rectangle 23"/>
          <p:cNvSpPr>
            <a:spLocks noChangeArrowheads="1"/>
          </p:cNvSpPr>
          <p:nvPr/>
        </p:nvSpPr>
        <p:spPr bwMode="auto">
          <a:xfrm>
            <a:off x="381000" y="266700"/>
            <a:ext cx="25908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書き方（図の表し方）と注意事項</a:t>
            </a:r>
          </a:p>
        </p:txBody>
      </p:sp>
      <p:sp>
        <p:nvSpPr>
          <p:cNvPr id="10353" name="Rectangle 113"/>
          <p:cNvSpPr>
            <a:spLocks noChangeArrowheads="1"/>
          </p:cNvSpPr>
          <p:nvPr/>
        </p:nvSpPr>
        <p:spPr bwMode="auto">
          <a:xfrm>
            <a:off x="381000" y="8305800"/>
            <a:ext cx="10668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見　　　　　方</a:t>
            </a:r>
          </a:p>
        </p:txBody>
      </p:sp>
      <p:sp>
        <p:nvSpPr>
          <p:cNvPr id="10354" name="Rectangle 114"/>
          <p:cNvSpPr>
            <a:spLocks noChangeArrowheads="1"/>
          </p:cNvSpPr>
          <p:nvPr/>
        </p:nvSpPr>
        <p:spPr bwMode="auto">
          <a:xfrm flipH="1">
            <a:off x="1447800" y="8305800"/>
            <a:ext cx="5105400" cy="1219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kumimoji="1" sz="2400">
                <a:solidFill>
                  <a:schemeClr val="tx1"/>
                </a:solidFill>
                <a:latin typeface="Times New Roman" charset="0"/>
                <a:ea typeface="ＭＳ Ｐゴシック" pitchFamily="50" charset="-128"/>
              </a:defRPr>
            </a:lvl1pPr>
            <a:lvl2pPr marL="914400" indent="-457200">
              <a:defRPr kumimoji="1" sz="2400">
                <a:solidFill>
                  <a:schemeClr val="tx1"/>
                </a:solidFill>
                <a:latin typeface="Times New Roman" charset="0"/>
                <a:ea typeface="ＭＳ Ｐゴシック" pitchFamily="50" charset="-128"/>
              </a:defRPr>
            </a:lvl2pPr>
            <a:lvl3pPr marL="1371600" indent="-457200">
              <a:defRPr kumimoji="1" sz="2400">
                <a:solidFill>
                  <a:schemeClr val="tx1"/>
                </a:solidFill>
                <a:latin typeface="Times New Roman" charset="0"/>
                <a:ea typeface="ＭＳ Ｐゴシック" pitchFamily="50" charset="-128"/>
              </a:defRPr>
            </a:lvl3pPr>
            <a:lvl4pPr marL="1828800" indent="-457200">
              <a:defRPr kumimoji="1" sz="2400">
                <a:solidFill>
                  <a:schemeClr val="tx1"/>
                </a:solidFill>
                <a:latin typeface="Times New Roman" charset="0"/>
                <a:ea typeface="ＭＳ Ｐゴシック" pitchFamily="50" charset="-128"/>
              </a:defRPr>
            </a:lvl4pPr>
            <a:lvl5pPr marL="2286000" indent="-457200">
              <a:defRPr kumimoji="1" sz="2400">
                <a:solidFill>
                  <a:schemeClr val="tx1"/>
                </a:solidFill>
                <a:latin typeface="Times New Roman" charset="0"/>
                <a:ea typeface="ＭＳ Ｐゴシック" pitchFamily="50" charset="-128"/>
              </a:defRPr>
            </a:lvl5pPr>
            <a:lvl6pPr marL="2743200" indent="-457200" fontAlgn="base">
              <a:spcBef>
                <a:spcPct val="0"/>
              </a:spcBef>
              <a:spcAft>
                <a:spcPct val="0"/>
              </a:spcAft>
              <a:defRPr kumimoji="1" sz="2400">
                <a:solidFill>
                  <a:schemeClr val="tx1"/>
                </a:solidFill>
                <a:latin typeface="Times New Roman" charset="0"/>
                <a:ea typeface="ＭＳ Ｐゴシック" pitchFamily="50" charset="-128"/>
              </a:defRPr>
            </a:lvl6pPr>
            <a:lvl7pPr marL="3200400" indent="-457200" fontAlgn="base">
              <a:spcBef>
                <a:spcPct val="0"/>
              </a:spcBef>
              <a:spcAft>
                <a:spcPct val="0"/>
              </a:spcAft>
              <a:defRPr kumimoji="1" sz="2400">
                <a:solidFill>
                  <a:schemeClr val="tx1"/>
                </a:solidFill>
                <a:latin typeface="Times New Roman" charset="0"/>
                <a:ea typeface="ＭＳ Ｐゴシック" pitchFamily="50" charset="-128"/>
              </a:defRPr>
            </a:lvl7pPr>
            <a:lvl8pPr marL="3657600" indent="-457200" fontAlgn="base">
              <a:spcBef>
                <a:spcPct val="0"/>
              </a:spcBef>
              <a:spcAft>
                <a:spcPct val="0"/>
              </a:spcAft>
              <a:defRPr kumimoji="1" sz="2400">
                <a:solidFill>
                  <a:schemeClr val="tx1"/>
                </a:solidFill>
                <a:latin typeface="Times New Roman" charset="0"/>
                <a:ea typeface="ＭＳ Ｐゴシック" pitchFamily="50" charset="-128"/>
              </a:defRPr>
            </a:lvl8pPr>
            <a:lvl9pPr marL="4114800" indent="-457200" fontAlgn="base">
              <a:spcBef>
                <a:spcPct val="0"/>
              </a:spcBef>
              <a:spcAft>
                <a:spcPct val="0"/>
              </a:spcAft>
              <a:defRPr kumimoji="1" sz="2400">
                <a:solidFill>
                  <a:schemeClr val="tx1"/>
                </a:solidFill>
                <a:latin typeface="Times New Roman" charset="0"/>
                <a:ea typeface="ＭＳ Ｐゴシック" pitchFamily="50" charset="-128"/>
              </a:defRPr>
            </a:lvl9pPr>
          </a:lstStyle>
          <a:p>
            <a:r>
              <a:rPr lang="en-US" altLang="ja-JP" sz="1000">
                <a:latin typeface="ＭＳ Ｐ明朝" pitchFamily="18" charset="-128"/>
                <a:ea typeface="ＭＳ Ｐ明朝" pitchFamily="18" charset="-128"/>
              </a:rPr>
              <a:t>(1) </a:t>
            </a:r>
            <a:r>
              <a:rPr lang="ja-JP" altLang="en-US" sz="1000">
                <a:latin typeface="ＭＳ Ｐ明朝" pitchFamily="18" charset="-128"/>
                <a:ea typeface="ＭＳ Ｐ明朝" pitchFamily="18" charset="-128"/>
              </a:rPr>
              <a:t>混沌とした問題（テーマ）に関し、出来るだけ多くの言語データを広く収集し、親和性により</a:t>
            </a:r>
          </a:p>
          <a:p>
            <a:r>
              <a:rPr lang="ja-JP" altLang="en-US" sz="1000">
                <a:latin typeface="ＭＳ Ｐ明朝" pitchFamily="18" charset="-128"/>
                <a:ea typeface="ＭＳ Ｐ明朝" pitchFamily="18" charset="-128"/>
              </a:rPr>
              <a:t>　　その抽象のレベルを徐々に上げて行き、解決すべき問題の所在、形態を明らかにする。</a:t>
            </a:r>
          </a:p>
          <a:p>
            <a:r>
              <a:rPr lang="ja-JP" altLang="en-US" sz="1000">
                <a:latin typeface="ＭＳ Ｐ明朝" pitchFamily="18" charset="-128"/>
                <a:ea typeface="ＭＳ Ｐ明朝" pitchFamily="18" charset="-128"/>
              </a:rPr>
              <a:t>　　　（事実確認のため。概念形成のため。参画組織づくりのため。）</a:t>
            </a:r>
          </a:p>
          <a:p>
            <a:r>
              <a:rPr lang="ja-JP" altLang="en-US" sz="1000">
                <a:latin typeface="ＭＳ Ｐ明朝" pitchFamily="18" charset="-128"/>
                <a:ea typeface="ＭＳ Ｐ明朝" pitchFamily="18" charset="-128"/>
              </a:rPr>
              <a:t>　　抽象のレベルダウン＝全体の表札→親和カードレベルの表札→親和カード→データカード</a:t>
            </a:r>
          </a:p>
          <a:p>
            <a:r>
              <a:rPr lang="ja-JP" altLang="en-US" sz="1000">
                <a:latin typeface="ＭＳ Ｐ明朝" pitchFamily="18" charset="-128"/>
                <a:ea typeface="ＭＳ Ｐ明朝" pitchFamily="18" charset="-128"/>
              </a:rPr>
              <a:t>　　抽象のレベルアップ＝　　　</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　　　←　　　　　　</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　　　　　　　　←　　</a:t>
            </a:r>
            <a:r>
              <a:rPr lang="en-US" altLang="ja-JP" sz="1000">
                <a:latin typeface="ＭＳ Ｐ明朝" pitchFamily="18" charset="-128"/>
                <a:ea typeface="ＭＳ Ｐ明朝" pitchFamily="18" charset="-128"/>
              </a:rPr>
              <a:t>〃</a:t>
            </a:r>
            <a:r>
              <a:rPr lang="ja-JP" altLang="en-US" sz="1000">
                <a:latin typeface="ＭＳ Ｐ明朝" pitchFamily="18" charset="-128"/>
                <a:ea typeface="ＭＳ Ｐ明朝" pitchFamily="18" charset="-128"/>
              </a:rPr>
              <a:t>　　　←　　　</a:t>
            </a:r>
            <a:r>
              <a:rPr lang="en-US" altLang="ja-JP" sz="1000">
                <a:latin typeface="ＭＳ Ｐ明朝" pitchFamily="18" charset="-128"/>
                <a:ea typeface="ＭＳ Ｐ明朝" pitchFamily="18" charset="-128"/>
              </a:rPr>
              <a:t>〃</a:t>
            </a:r>
          </a:p>
          <a:p>
            <a:r>
              <a:rPr lang="en-US" altLang="ja-JP" sz="1000">
                <a:latin typeface="ＭＳ Ｐ明朝" pitchFamily="18" charset="-128"/>
                <a:ea typeface="ＭＳ Ｐ明朝" pitchFamily="18" charset="-128"/>
              </a:rPr>
              <a:t>(2) </a:t>
            </a:r>
            <a:r>
              <a:rPr lang="ja-JP" altLang="en-US" sz="1000">
                <a:latin typeface="ＭＳ Ｐ明朝" pitchFamily="18" charset="-128"/>
                <a:ea typeface="ＭＳ Ｐ明朝" pitchFamily="18" charset="-128"/>
              </a:rPr>
              <a:t>整理されたカードを下方レベルから上方レベルへ、又その逆に吟味しつつ問題（テーマ）を</a:t>
            </a:r>
          </a:p>
          <a:p>
            <a:r>
              <a:rPr lang="ja-JP" altLang="en-US" sz="1000">
                <a:latin typeface="ＭＳ Ｐ明朝" pitchFamily="18" charset="-128"/>
                <a:ea typeface="ＭＳ Ｐ明朝" pitchFamily="18" charset="-128"/>
              </a:rPr>
              <a:t>　　解決べき方策を思考して行く。</a:t>
            </a:r>
          </a:p>
        </p:txBody>
      </p:sp>
      <p:sp>
        <p:nvSpPr>
          <p:cNvPr id="10355" name="Text Box 115"/>
          <p:cNvSpPr txBox="1">
            <a:spLocks noChangeArrowheads="1"/>
          </p:cNvSpPr>
          <p:nvPr/>
        </p:nvSpPr>
        <p:spPr bwMode="auto">
          <a:xfrm>
            <a:off x="3276600" y="533400"/>
            <a:ext cx="20859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①</a:t>
            </a:r>
            <a:r>
              <a:rPr lang="ja-JP" altLang="en-US">
                <a:latin typeface="ＭＳ Ｐ明朝" pitchFamily="18" charset="-128"/>
              </a:rPr>
              <a:t>テーマを決める</a:t>
            </a:r>
          </a:p>
          <a:p>
            <a:r>
              <a:rPr lang="ja-JP" altLang="en-US">
                <a:latin typeface="ＭＳ Ｐ明朝" pitchFamily="18" charset="-128"/>
              </a:rPr>
              <a:t>　・問題の本質を明らかにしたいもの</a:t>
            </a:r>
          </a:p>
          <a:p>
            <a:r>
              <a:rPr lang="ja-JP" altLang="en-US">
                <a:latin typeface="ＭＳ Ｐ明朝" pitchFamily="18" charset="-128"/>
              </a:rPr>
              <a:t>　・考えをまとめたいもの</a:t>
            </a:r>
          </a:p>
          <a:p>
            <a:r>
              <a:rPr lang="ja-JP" altLang="en-US">
                <a:latin typeface="ＭＳ Ｐ明朝" pitchFamily="18" charset="-128"/>
              </a:rPr>
              <a:t>　・発想を得たいもの．．．など</a:t>
            </a:r>
          </a:p>
        </p:txBody>
      </p:sp>
      <p:sp>
        <p:nvSpPr>
          <p:cNvPr id="10356" name="Text Box 116"/>
          <p:cNvSpPr txBox="1">
            <a:spLocks noChangeArrowheads="1"/>
          </p:cNvSpPr>
          <p:nvPr/>
        </p:nvSpPr>
        <p:spPr bwMode="auto">
          <a:xfrm>
            <a:off x="1920875" y="1295400"/>
            <a:ext cx="2820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ＭＳ Ｐ明朝" pitchFamily="18" charset="-128"/>
              </a:rPr>
              <a:t>「これからのＱＡ（品質保証）はどうなるか」</a:t>
            </a:r>
          </a:p>
        </p:txBody>
      </p:sp>
      <p:sp>
        <p:nvSpPr>
          <p:cNvPr id="10357" name="Text Box 117"/>
          <p:cNvSpPr txBox="1">
            <a:spLocks noChangeArrowheads="1"/>
          </p:cNvSpPr>
          <p:nvPr/>
        </p:nvSpPr>
        <p:spPr bwMode="auto">
          <a:xfrm>
            <a:off x="346075" y="1279525"/>
            <a:ext cx="17653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⑥</a:t>
            </a:r>
            <a:r>
              <a:rPr lang="ja-JP" altLang="en-US">
                <a:latin typeface="ＭＳ Ｐ明朝" pitchFamily="18" charset="-128"/>
              </a:rPr>
              <a:t>親和カードのレベル</a:t>
            </a:r>
          </a:p>
          <a:p>
            <a:r>
              <a:rPr lang="ja-JP" altLang="en-US">
                <a:latin typeface="ＭＳ Ｐ明朝" pitchFamily="18" charset="-128"/>
              </a:rPr>
              <a:t>　を上げ、“表札”を記入する。</a:t>
            </a:r>
          </a:p>
          <a:p>
            <a:r>
              <a:rPr lang="ja-JP" altLang="en-US">
                <a:latin typeface="ＭＳ Ｐ明朝" pitchFamily="18" charset="-128"/>
              </a:rPr>
              <a:t>  記入スペース確保。</a:t>
            </a:r>
          </a:p>
        </p:txBody>
      </p:sp>
      <p:sp>
        <p:nvSpPr>
          <p:cNvPr id="10358" name="Rectangle 118"/>
          <p:cNvSpPr>
            <a:spLocks noChangeArrowheads="1"/>
          </p:cNvSpPr>
          <p:nvPr/>
        </p:nvSpPr>
        <p:spPr bwMode="auto">
          <a:xfrm>
            <a:off x="2378075" y="1676400"/>
            <a:ext cx="1600200" cy="381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ＱＡ展開は内的にも外的に</a:t>
            </a:r>
          </a:p>
          <a:p>
            <a:r>
              <a:rPr lang="ja-JP" altLang="en-US">
                <a:latin typeface="ＭＳ Ｐ明朝" pitchFamily="18" charset="-128"/>
              </a:rPr>
              <a:t>も必要になってくるだろう</a:t>
            </a:r>
          </a:p>
        </p:txBody>
      </p:sp>
      <p:sp>
        <p:nvSpPr>
          <p:cNvPr id="10359" name="Rectangle 119"/>
          <p:cNvSpPr>
            <a:spLocks noChangeArrowheads="1"/>
          </p:cNvSpPr>
          <p:nvPr/>
        </p:nvSpPr>
        <p:spPr bwMode="auto">
          <a:xfrm>
            <a:off x="2149475" y="2209800"/>
            <a:ext cx="1905000" cy="381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製品に要求される品質は多様化</a:t>
            </a:r>
          </a:p>
          <a:p>
            <a:r>
              <a:rPr lang="ja-JP" altLang="en-US">
                <a:latin typeface="ＭＳ Ｐ明朝" pitchFamily="18" charset="-128"/>
              </a:rPr>
              <a:t>しさらに拡大していくだろう</a:t>
            </a:r>
          </a:p>
        </p:txBody>
      </p:sp>
      <p:sp>
        <p:nvSpPr>
          <p:cNvPr id="10360" name="Text Box 120"/>
          <p:cNvSpPr txBox="1">
            <a:spLocks noChangeArrowheads="1"/>
          </p:cNvSpPr>
          <p:nvPr/>
        </p:nvSpPr>
        <p:spPr bwMode="auto">
          <a:xfrm>
            <a:off x="4968875" y="1431925"/>
            <a:ext cx="15922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⑦</a:t>
            </a:r>
            <a:r>
              <a:rPr lang="ja-JP" altLang="en-US">
                <a:latin typeface="ＭＳ Ｐ明朝" pitchFamily="18" charset="-128"/>
              </a:rPr>
              <a:t>全体をまとめた“表札”を</a:t>
            </a:r>
          </a:p>
          <a:p>
            <a:r>
              <a:rPr lang="ja-JP" altLang="en-US">
                <a:latin typeface="ＭＳ Ｐ明朝" pitchFamily="18" charset="-128"/>
              </a:rPr>
              <a:t>　記入する。</a:t>
            </a:r>
          </a:p>
        </p:txBody>
      </p:sp>
      <p:sp>
        <p:nvSpPr>
          <p:cNvPr id="10361" name="Rectangle 121"/>
          <p:cNvSpPr>
            <a:spLocks noChangeArrowheads="1"/>
          </p:cNvSpPr>
          <p:nvPr/>
        </p:nvSpPr>
        <p:spPr bwMode="auto">
          <a:xfrm>
            <a:off x="1219200" y="2743200"/>
            <a:ext cx="9906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製品が製造され</a:t>
            </a:r>
          </a:p>
          <a:p>
            <a:r>
              <a:rPr lang="ja-JP" altLang="en-US">
                <a:latin typeface="ＭＳ Ｐ明朝" pitchFamily="18" charset="-128"/>
              </a:rPr>
              <a:t>廃棄されるまで</a:t>
            </a:r>
          </a:p>
          <a:p>
            <a:r>
              <a:rPr lang="ja-JP" altLang="en-US">
                <a:latin typeface="ＭＳ Ｐ明朝" pitchFamily="18" charset="-128"/>
              </a:rPr>
              <a:t>のＱＡが要求さ</a:t>
            </a:r>
          </a:p>
          <a:p>
            <a:r>
              <a:rPr lang="ja-JP" altLang="en-US">
                <a:latin typeface="ＭＳ Ｐ明朝" pitchFamily="18" charset="-128"/>
              </a:rPr>
              <a:t>れてくる</a:t>
            </a:r>
          </a:p>
        </p:txBody>
      </p:sp>
      <p:sp>
        <p:nvSpPr>
          <p:cNvPr id="10362" name="Rectangle 122"/>
          <p:cNvSpPr>
            <a:spLocks noChangeArrowheads="1"/>
          </p:cNvSpPr>
          <p:nvPr/>
        </p:nvSpPr>
        <p:spPr bwMode="auto">
          <a:xfrm>
            <a:off x="2454275" y="2743200"/>
            <a:ext cx="12192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アフターサービスが</a:t>
            </a:r>
          </a:p>
          <a:p>
            <a:r>
              <a:rPr lang="ja-JP" altLang="en-US">
                <a:latin typeface="ＭＳ Ｐ明朝" pitchFamily="18" charset="-128"/>
              </a:rPr>
              <a:t>不要な保証期間の</a:t>
            </a:r>
          </a:p>
          <a:p>
            <a:r>
              <a:rPr lang="ja-JP" altLang="en-US">
                <a:latin typeface="ＭＳ Ｐ明朝" pitchFamily="18" charset="-128"/>
              </a:rPr>
              <a:t>明確な製品が売れ</a:t>
            </a:r>
          </a:p>
          <a:p>
            <a:r>
              <a:rPr lang="ja-JP" altLang="en-US">
                <a:latin typeface="ＭＳ Ｐ明朝" pitchFamily="18" charset="-128"/>
              </a:rPr>
              <a:t>ていく</a:t>
            </a:r>
          </a:p>
        </p:txBody>
      </p:sp>
      <p:sp>
        <p:nvSpPr>
          <p:cNvPr id="10363" name="Rectangle 123"/>
          <p:cNvSpPr>
            <a:spLocks noChangeArrowheads="1"/>
          </p:cNvSpPr>
          <p:nvPr/>
        </p:nvSpPr>
        <p:spPr bwMode="auto">
          <a:xfrm>
            <a:off x="3886200" y="2743200"/>
            <a:ext cx="11430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ユトリがあり不測事</a:t>
            </a:r>
          </a:p>
          <a:p>
            <a:r>
              <a:rPr lang="ja-JP" altLang="en-US">
                <a:latin typeface="ＭＳ Ｐ明朝" pitchFamily="18" charset="-128"/>
              </a:rPr>
              <a:t>故防止を考慮した</a:t>
            </a:r>
          </a:p>
          <a:p>
            <a:r>
              <a:rPr lang="ja-JP" altLang="en-US">
                <a:latin typeface="ＭＳ Ｐ明朝" pitchFamily="18" charset="-128"/>
              </a:rPr>
              <a:t>冗長性のある製品</a:t>
            </a:r>
          </a:p>
          <a:p>
            <a:r>
              <a:rPr lang="ja-JP" altLang="en-US">
                <a:latin typeface="ＭＳ Ｐ明朝" pitchFamily="18" charset="-128"/>
              </a:rPr>
              <a:t>が要求されてくる</a:t>
            </a:r>
          </a:p>
        </p:txBody>
      </p:sp>
      <p:sp>
        <p:nvSpPr>
          <p:cNvPr id="10364" name="Rectangle 124"/>
          <p:cNvSpPr>
            <a:spLocks noChangeArrowheads="1"/>
          </p:cNvSpPr>
          <p:nvPr/>
        </p:nvSpPr>
        <p:spPr bwMode="auto">
          <a:xfrm>
            <a:off x="1219200" y="3581400"/>
            <a:ext cx="9906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ゆりかごから墓</a:t>
            </a:r>
          </a:p>
          <a:p>
            <a:r>
              <a:rPr lang="ja-JP" altLang="en-US">
                <a:latin typeface="ＭＳ Ｐ明朝" pitchFamily="18" charset="-128"/>
              </a:rPr>
              <a:t>場までのＱＡが</a:t>
            </a:r>
          </a:p>
          <a:p>
            <a:r>
              <a:rPr lang="ja-JP" altLang="en-US">
                <a:latin typeface="ＭＳ Ｐ明朝" pitchFamily="18" charset="-128"/>
              </a:rPr>
              <a:t>要求されてくる</a:t>
            </a:r>
          </a:p>
          <a:p>
            <a:r>
              <a:rPr lang="ja-JP" altLang="en-US">
                <a:latin typeface="ＭＳ Ｐ明朝" pitchFamily="18" charset="-128"/>
              </a:rPr>
              <a:t>だろう</a:t>
            </a:r>
          </a:p>
        </p:txBody>
      </p:sp>
      <p:sp>
        <p:nvSpPr>
          <p:cNvPr id="10365" name="Rectangle 125"/>
          <p:cNvSpPr>
            <a:spLocks noChangeArrowheads="1"/>
          </p:cNvSpPr>
          <p:nvPr/>
        </p:nvSpPr>
        <p:spPr bwMode="auto">
          <a:xfrm>
            <a:off x="2454275" y="3581400"/>
            <a:ext cx="12192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品質保証期間が明</a:t>
            </a:r>
          </a:p>
          <a:p>
            <a:r>
              <a:rPr lang="ja-JP" altLang="en-US">
                <a:latin typeface="ＭＳ Ｐ明朝" pitchFamily="18" charset="-128"/>
              </a:rPr>
              <a:t>確にされてくるだろう</a:t>
            </a:r>
          </a:p>
          <a:p>
            <a:endParaRPr lang="ja-JP" altLang="en-US">
              <a:latin typeface="ＭＳ Ｐ明朝" pitchFamily="18" charset="-128"/>
            </a:endParaRPr>
          </a:p>
          <a:p>
            <a:endParaRPr lang="en-US" altLang="ja-JP">
              <a:latin typeface="ＭＳ Ｐ明朝" pitchFamily="18" charset="-128"/>
            </a:endParaRPr>
          </a:p>
        </p:txBody>
      </p:sp>
      <p:sp>
        <p:nvSpPr>
          <p:cNvPr id="10366" name="Rectangle 126"/>
          <p:cNvSpPr>
            <a:spLocks noChangeArrowheads="1"/>
          </p:cNvSpPr>
          <p:nvPr/>
        </p:nvSpPr>
        <p:spPr bwMode="auto">
          <a:xfrm>
            <a:off x="3886200" y="3581400"/>
            <a:ext cx="11430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不測の事故を見込</a:t>
            </a:r>
          </a:p>
          <a:p>
            <a:r>
              <a:rPr lang="ja-JP" altLang="en-US">
                <a:latin typeface="ＭＳ Ｐ明朝" pitchFamily="18" charset="-128"/>
              </a:rPr>
              <a:t>んだ品質設計が</a:t>
            </a:r>
          </a:p>
          <a:p>
            <a:r>
              <a:rPr lang="ja-JP" altLang="en-US">
                <a:latin typeface="ＭＳ Ｐ明朝" pitchFamily="18" charset="-128"/>
              </a:rPr>
              <a:t>必要となる</a:t>
            </a:r>
          </a:p>
          <a:p>
            <a:endParaRPr lang="en-US" altLang="ja-JP">
              <a:latin typeface="ＭＳ Ｐ明朝" pitchFamily="18" charset="-128"/>
            </a:endParaRPr>
          </a:p>
        </p:txBody>
      </p:sp>
      <p:sp>
        <p:nvSpPr>
          <p:cNvPr id="10367" name="Rectangle 127"/>
          <p:cNvSpPr>
            <a:spLocks noChangeArrowheads="1"/>
          </p:cNvSpPr>
          <p:nvPr/>
        </p:nvSpPr>
        <p:spPr bwMode="auto">
          <a:xfrm>
            <a:off x="1006475" y="5486400"/>
            <a:ext cx="1447800" cy="5334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国際的にも国内的にも真</a:t>
            </a:r>
          </a:p>
          <a:p>
            <a:r>
              <a:rPr lang="ja-JP" altLang="en-US">
                <a:latin typeface="ＭＳ Ｐ明朝" pitchFamily="18" charset="-128"/>
              </a:rPr>
              <a:t>の意味でのＱＡの展開が</a:t>
            </a:r>
          </a:p>
          <a:p>
            <a:r>
              <a:rPr lang="ja-JP" altLang="en-US">
                <a:latin typeface="ＭＳ Ｐ明朝" pitchFamily="18" charset="-128"/>
              </a:rPr>
              <a:t>迫られてくるだろう</a:t>
            </a:r>
          </a:p>
        </p:txBody>
      </p:sp>
      <p:sp>
        <p:nvSpPr>
          <p:cNvPr id="10368" name="Rectangle 128"/>
          <p:cNvSpPr>
            <a:spLocks noChangeArrowheads="1"/>
          </p:cNvSpPr>
          <p:nvPr/>
        </p:nvSpPr>
        <p:spPr bwMode="auto">
          <a:xfrm>
            <a:off x="1219200" y="4419600"/>
            <a:ext cx="9906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製品が廃棄され</a:t>
            </a:r>
          </a:p>
          <a:p>
            <a:r>
              <a:rPr lang="ja-JP" altLang="en-US">
                <a:latin typeface="ＭＳ Ｐ明朝" pitchFamily="18" charset="-128"/>
              </a:rPr>
              <a:t>た時の状態が</a:t>
            </a:r>
          </a:p>
          <a:p>
            <a:r>
              <a:rPr lang="ja-JP" altLang="en-US">
                <a:latin typeface="ＭＳ Ｐ明朝" pitchFamily="18" charset="-128"/>
              </a:rPr>
              <a:t>考慮されねばな</a:t>
            </a:r>
          </a:p>
          <a:p>
            <a:r>
              <a:rPr lang="ja-JP" altLang="en-US">
                <a:latin typeface="ＭＳ Ｐ明朝" pitchFamily="18" charset="-128"/>
              </a:rPr>
              <a:t>らなくなる</a:t>
            </a:r>
          </a:p>
        </p:txBody>
      </p:sp>
      <p:sp>
        <p:nvSpPr>
          <p:cNvPr id="10369" name="Rectangle 129"/>
          <p:cNvSpPr>
            <a:spLocks noChangeArrowheads="1"/>
          </p:cNvSpPr>
          <p:nvPr/>
        </p:nvSpPr>
        <p:spPr bwMode="auto">
          <a:xfrm>
            <a:off x="2454275" y="4419600"/>
            <a:ext cx="12192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アフターサービスの</a:t>
            </a:r>
          </a:p>
          <a:p>
            <a:r>
              <a:rPr lang="ja-JP" altLang="en-US">
                <a:latin typeface="ＭＳ Ｐ明朝" pitchFamily="18" charset="-128"/>
              </a:rPr>
              <a:t>少ない製品が好まれ</a:t>
            </a:r>
          </a:p>
          <a:p>
            <a:r>
              <a:rPr lang="ja-JP" altLang="en-US">
                <a:latin typeface="ＭＳ Ｐ明朝" pitchFamily="18" charset="-128"/>
              </a:rPr>
              <a:t>るだろう</a:t>
            </a:r>
          </a:p>
          <a:p>
            <a:endParaRPr lang="en-US" altLang="ja-JP">
              <a:latin typeface="ＭＳ Ｐ明朝" pitchFamily="18" charset="-128"/>
            </a:endParaRPr>
          </a:p>
        </p:txBody>
      </p:sp>
      <p:sp>
        <p:nvSpPr>
          <p:cNvPr id="10370" name="Rectangle 130"/>
          <p:cNvSpPr>
            <a:spLocks noChangeArrowheads="1"/>
          </p:cNvSpPr>
          <p:nvPr/>
        </p:nvSpPr>
        <p:spPr bwMode="auto">
          <a:xfrm>
            <a:off x="3886200" y="4419600"/>
            <a:ext cx="1143000" cy="685800"/>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機能にプラスしてユ</a:t>
            </a:r>
          </a:p>
          <a:p>
            <a:r>
              <a:rPr lang="ja-JP" altLang="en-US">
                <a:latin typeface="ＭＳ Ｐ明朝" pitchFamily="18" charset="-128"/>
              </a:rPr>
              <a:t>トリのある製品が要</a:t>
            </a:r>
          </a:p>
          <a:p>
            <a:r>
              <a:rPr lang="ja-JP" altLang="en-US">
                <a:latin typeface="ＭＳ Ｐ明朝" pitchFamily="18" charset="-128"/>
              </a:rPr>
              <a:t>求されてくるだろう</a:t>
            </a:r>
          </a:p>
          <a:p>
            <a:endParaRPr lang="en-US" altLang="ja-JP">
              <a:latin typeface="ＭＳ Ｐ明朝" pitchFamily="18" charset="-128"/>
            </a:endParaRPr>
          </a:p>
        </p:txBody>
      </p:sp>
      <p:sp>
        <p:nvSpPr>
          <p:cNvPr id="10371" name="Text Box 131"/>
          <p:cNvSpPr txBox="1">
            <a:spLocks noChangeArrowheads="1"/>
          </p:cNvSpPr>
          <p:nvPr/>
        </p:nvSpPr>
        <p:spPr bwMode="auto">
          <a:xfrm>
            <a:off x="5259388" y="2727325"/>
            <a:ext cx="12287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④</a:t>
            </a:r>
            <a:r>
              <a:rPr lang="ja-JP" altLang="en-US">
                <a:latin typeface="ＭＳ Ｐ明朝" pitchFamily="18" charset="-128"/>
              </a:rPr>
              <a:t>データカードを寄</a:t>
            </a:r>
          </a:p>
          <a:p>
            <a:r>
              <a:rPr lang="ja-JP" altLang="en-US">
                <a:latin typeface="ＭＳ Ｐ明朝" pitchFamily="18" charset="-128"/>
              </a:rPr>
              <a:t>　せて親和カードを</a:t>
            </a:r>
          </a:p>
          <a:p>
            <a:r>
              <a:rPr lang="ja-JP" altLang="en-US">
                <a:latin typeface="ＭＳ Ｐ明朝" pitchFamily="18" charset="-128"/>
              </a:rPr>
              <a:t>　作る。</a:t>
            </a:r>
          </a:p>
        </p:txBody>
      </p:sp>
      <p:sp>
        <p:nvSpPr>
          <p:cNvPr id="10372" name="Text Box 132"/>
          <p:cNvSpPr txBox="1">
            <a:spLocks noChangeArrowheads="1"/>
          </p:cNvSpPr>
          <p:nvPr/>
        </p:nvSpPr>
        <p:spPr bwMode="auto">
          <a:xfrm>
            <a:off x="5259388" y="3565525"/>
            <a:ext cx="12477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②</a:t>
            </a:r>
            <a:r>
              <a:rPr lang="ja-JP" altLang="en-US">
                <a:latin typeface="ＭＳ Ｐ明朝" pitchFamily="18" charset="-128"/>
              </a:rPr>
              <a:t>データカード記入</a:t>
            </a:r>
          </a:p>
          <a:p>
            <a:r>
              <a:rPr lang="ja-JP" altLang="en-US">
                <a:latin typeface="ＭＳ Ｐ明朝" pitchFamily="18" charset="-128"/>
              </a:rPr>
              <a:t>　言語デ－タを収集</a:t>
            </a:r>
          </a:p>
          <a:p>
            <a:r>
              <a:rPr lang="ja-JP" altLang="en-US">
                <a:latin typeface="ＭＳ Ｐ明朝" pitchFamily="18" charset="-128"/>
              </a:rPr>
              <a:t>　確認後、具体的に</a:t>
            </a:r>
          </a:p>
          <a:p>
            <a:r>
              <a:rPr lang="ja-JP" altLang="en-US">
                <a:latin typeface="ＭＳ Ｐ明朝" pitchFamily="18" charset="-128"/>
              </a:rPr>
              <a:t>　短文形式で。</a:t>
            </a:r>
          </a:p>
        </p:txBody>
      </p:sp>
      <p:sp>
        <p:nvSpPr>
          <p:cNvPr id="10373" name="Rectangle 133"/>
          <p:cNvSpPr>
            <a:spLocks noChangeArrowheads="1"/>
          </p:cNvSpPr>
          <p:nvPr/>
        </p:nvSpPr>
        <p:spPr bwMode="auto">
          <a:xfrm>
            <a:off x="701675" y="6172200"/>
            <a:ext cx="1752600" cy="685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先進国・発展途上国に対する</a:t>
            </a:r>
          </a:p>
          <a:p>
            <a:r>
              <a:rPr lang="ja-JP" altLang="en-US">
                <a:latin typeface="ＭＳ Ｐ明朝" pitchFamily="18" charset="-128"/>
              </a:rPr>
              <a:t>優位性はいつまでも続かず他</a:t>
            </a:r>
          </a:p>
          <a:p>
            <a:r>
              <a:rPr lang="ja-JP" altLang="en-US">
                <a:latin typeface="ＭＳ Ｐ明朝" pitchFamily="18" charset="-128"/>
              </a:rPr>
              <a:t>国にまねの出来ないＱＡ展開</a:t>
            </a:r>
          </a:p>
          <a:p>
            <a:r>
              <a:rPr lang="ja-JP" altLang="en-US">
                <a:latin typeface="ＭＳ Ｐ明朝" pitchFamily="18" charset="-128"/>
              </a:rPr>
              <a:t>が必要となっている</a:t>
            </a:r>
          </a:p>
        </p:txBody>
      </p:sp>
      <p:sp>
        <p:nvSpPr>
          <p:cNvPr id="10374" name="Rectangle 134"/>
          <p:cNvSpPr>
            <a:spLocks noChangeArrowheads="1"/>
          </p:cNvSpPr>
          <p:nvPr/>
        </p:nvSpPr>
        <p:spPr bwMode="auto">
          <a:xfrm>
            <a:off x="2606675" y="6172200"/>
            <a:ext cx="1050925" cy="685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資源小国の日本</a:t>
            </a:r>
          </a:p>
          <a:p>
            <a:r>
              <a:rPr lang="ja-JP" altLang="en-US">
                <a:latin typeface="ＭＳ Ｐ明朝" pitchFamily="18" charset="-128"/>
              </a:rPr>
              <a:t>ではますますＱＡ</a:t>
            </a:r>
          </a:p>
          <a:p>
            <a:r>
              <a:rPr lang="ja-JP" altLang="en-US">
                <a:latin typeface="ＭＳ Ｐ明朝" pitchFamily="18" charset="-128"/>
              </a:rPr>
              <a:t>の必要性が高ま</a:t>
            </a:r>
          </a:p>
          <a:p>
            <a:r>
              <a:rPr lang="ja-JP" altLang="en-US">
                <a:latin typeface="ＭＳ Ｐ明朝" pitchFamily="18" charset="-128"/>
              </a:rPr>
              <a:t>ってくる</a:t>
            </a:r>
          </a:p>
        </p:txBody>
      </p:sp>
      <p:sp>
        <p:nvSpPr>
          <p:cNvPr id="10375" name="Rectangle 135"/>
          <p:cNvSpPr>
            <a:spLocks noChangeArrowheads="1"/>
          </p:cNvSpPr>
          <p:nvPr/>
        </p:nvSpPr>
        <p:spPr bwMode="auto">
          <a:xfrm>
            <a:off x="701675" y="7010400"/>
            <a:ext cx="1752600" cy="5334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欧米メーカーの追い上げが厳</a:t>
            </a:r>
          </a:p>
          <a:p>
            <a:r>
              <a:rPr lang="ja-JP" altLang="en-US">
                <a:latin typeface="ＭＳ Ｐ明朝" pitchFamily="18" charset="-128"/>
              </a:rPr>
              <a:t>しく現在の優位性が薄れてくる</a:t>
            </a:r>
          </a:p>
          <a:p>
            <a:r>
              <a:rPr lang="ja-JP" altLang="en-US">
                <a:latin typeface="ＭＳ Ｐ明朝" pitchFamily="18" charset="-128"/>
              </a:rPr>
              <a:t>だろう</a:t>
            </a:r>
          </a:p>
        </p:txBody>
      </p:sp>
      <p:sp>
        <p:nvSpPr>
          <p:cNvPr id="10376" name="Rectangle 136"/>
          <p:cNvSpPr>
            <a:spLocks noChangeArrowheads="1"/>
          </p:cNvSpPr>
          <p:nvPr/>
        </p:nvSpPr>
        <p:spPr bwMode="auto">
          <a:xfrm>
            <a:off x="701675" y="7696200"/>
            <a:ext cx="1752600" cy="3810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発展途上国にまねできないＱ</a:t>
            </a:r>
          </a:p>
          <a:p>
            <a:r>
              <a:rPr lang="ja-JP" altLang="en-US">
                <a:latin typeface="ＭＳ Ｐ明朝" pitchFamily="18" charset="-128"/>
              </a:rPr>
              <a:t>Ａ展開が必要になってくる</a:t>
            </a:r>
          </a:p>
        </p:txBody>
      </p:sp>
      <p:sp>
        <p:nvSpPr>
          <p:cNvPr id="10377" name="Rectangle 137"/>
          <p:cNvSpPr>
            <a:spLocks noChangeArrowheads="1"/>
          </p:cNvSpPr>
          <p:nvPr/>
        </p:nvSpPr>
        <p:spPr bwMode="auto">
          <a:xfrm>
            <a:off x="3902075" y="5715000"/>
            <a:ext cx="1127125" cy="685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機能本位の製品が</a:t>
            </a:r>
          </a:p>
          <a:p>
            <a:r>
              <a:rPr lang="ja-JP" altLang="en-US">
                <a:latin typeface="ＭＳ Ｐ明朝" pitchFamily="18" charset="-128"/>
              </a:rPr>
              <a:t>多くなり人間性を</a:t>
            </a:r>
          </a:p>
          <a:p>
            <a:r>
              <a:rPr lang="ja-JP" altLang="en-US">
                <a:latin typeface="ＭＳ Ｐ明朝" pitchFamily="18" charset="-128"/>
              </a:rPr>
              <a:t>無視する傾向が出</a:t>
            </a:r>
          </a:p>
          <a:p>
            <a:r>
              <a:rPr lang="ja-JP" altLang="en-US">
                <a:latin typeface="ＭＳ Ｐ明朝" pitchFamily="18" charset="-128"/>
              </a:rPr>
              <a:t>てきそうである</a:t>
            </a:r>
          </a:p>
        </p:txBody>
      </p:sp>
      <p:sp>
        <p:nvSpPr>
          <p:cNvPr id="10378" name="Rectangle 138"/>
          <p:cNvSpPr>
            <a:spLocks noChangeArrowheads="1"/>
          </p:cNvSpPr>
          <p:nvPr/>
        </p:nvSpPr>
        <p:spPr bwMode="auto">
          <a:xfrm>
            <a:off x="3902075" y="6553200"/>
            <a:ext cx="1127125" cy="685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機能本位の製品が</a:t>
            </a:r>
          </a:p>
          <a:p>
            <a:r>
              <a:rPr lang="ja-JP" altLang="en-US">
                <a:latin typeface="ＭＳ Ｐ明朝" pitchFamily="18" charset="-128"/>
              </a:rPr>
              <a:t>多くなり人間性に</a:t>
            </a:r>
          </a:p>
          <a:p>
            <a:r>
              <a:rPr lang="ja-JP" altLang="en-US">
                <a:latin typeface="ＭＳ Ｐ明朝" pitchFamily="18" charset="-128"/>
              </a:rPr>
              <a:t>欠けた製品が増え</a:t>
            </a:r>
          </a:p>
          <a:p>
            <a:r>
              <a:rPr lang="ja-JP" altLang="en-US">
                <a:latin typeface="ＭＳ Ｐ明朝" pitchFamily="18" charset="-128"/>
              </a:rPr>
              <a:t>てくる</a:t>
            </a:r>
          </a:p>
        </p:txBody>
      </p:sp>
      <p:sp>
        <p:nvSpPr>
          <p:cNvPr id="10379" name="Rectangle 139"/>
          <p:cNvSpPr>
            <a:spLocks noChangeArrowheads="1"/>
          </p:cNvSpPr>
          <p:nvPr/>
        </p:nvSpPr>
        <p:spPr bwMode="auto">
          <a:xfrm>
            <a:off x="3902075" y="7391400"/>
            <a:ext cx="1127125" cy="5334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latin typeface="ＭＳ Ｐ明朝" pitchFamily="18" charset="-128"/>
              </a:rPr>
              <a:t>機能を無視した製</a:t>
            </a:r>
          </a:p>
          <a:p>
            <a:r>
              <a:rPr lang="ja-JP" altLang="en-US">
                <a:latin typeface="ＭＳ Ｐ明朝" pitchFamily="18" charset="-128"/>
              </a:rPr>
              <a:t>品が売られていく</a:t>
            </a:r>
          </a:p>
          <a:p>
            <a:r>
              <a:rPr lang="ja-JP" altLang="en-US">
                <a:latin typeface="ＭＳ Ｐ明朝" pitchFamily="18" charset="-128"/>
              </a:rPr>
              <a:t>だろう</a:t>
            </a:r>
          </a:p>
        </p:txBody>
      </p:sp>
      <p:sp>
        <p:nvSpPr>
          <p:cNvPr id="10380" name="Line 140"/>
          <p:cNvSpPr>
            <a:spLocks noChangeShapeType="1"/>
          </p:cNvSpPr>
          <p:nvPr/>
        </p:nvSpPr>
        <p:spPr bwMode="auto">
          <a:xfrm>
            <a:off x="3673475"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1" name="Line 141"/>
          <p:cNvSpPr>
            <a:spLocks noChangeShapeType="1"/>
          </p:cNvSpPr>
          <p:nvPr/>
        </p:nvSpPr>
        <p:spPr bwMode="auto">
          <a:xfrm>
            <a:off x="3810000"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2" name="Line 142"/>
          <p:cNvSpPr>
            <a:spLocks noChangeShapeType="1"/>
          </p:cNvSpPr>
          <p:nvPr/>
        </p:nvSpPr>
        <p:spPr bwMode="auto">
          <a:xfrm>
            <a:off x="3810000"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3" name="Line 143"/>
          <p:cNvSpPr>
            <a:spLocks noChangeShapeType="1"/>
          </p:cNvSpPr>
          <p:nvPr/>
        </p:nvSpPr>
        <p:spPr bwMode="auto">
          <a:xfrm>
            <a:off x="3810000" y="5181600"/>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4" name="Line 144"/>
          <p:cNvSpPr>
            <a:spLocks noChangeShapeType="1"/>
          </p:cNvSpPr>
          <p:nvPr/>
        </p:nvSpPr>
        <p:spPr bwMode="auto">
          <a:xfrm>
            <a:off x="5105400"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5" name="Line 145"/>
          <p:cNvSpPr>
            <a:spLocks noChangeShapeType="1"/>
          </p:cNvSpPr>
          <p:nvPr/>
        </p:nvSpPr>
        <p:spPr bwMode="auto">
          <a:xfrm>
            <a:off x="5029200"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6" name="Line 146"/>
          <p:cNvSpPr>
            <a:spLocks noChangeShapeType="1"/>
          </p:cNvSpPr>
          <p:nvPr/>
        </p:nvSpPr>
        <p:spPr bwMode="auto">
          <a:xfrm>
            <a:off x="3743325"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7" name="Line 147"/>
          <p:cNvSpPr>
            <a:spLocks noChangeShapeType="1"/>
          </p:cNvSpPr>
          <p:nvPr/>
        </p:nvSpPr>
        <p:spPr bwMode="auto">
          <a:xfrm>
            <a:off x="2378075"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8" name="Line 148"/>
          <p:cNvSpPr>
            <a:spLocks noChangeShapeType="1"/>
          </p:cNvSpPr>
          <p:nvPr/>
        </p:nvSpPr>
        <p:spPr bwMode="auto">
          <a:xfrm>
            <a:off x="2378075"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89" name="Line 149"/>
          <p:cNvSpPr>
            <a:spLocks noChangeShapeType="1"/>
          </p:cNvSpPr>
          <p:nvPr/>
        </p:nvSpPr>
        <p:spPr bwMode="auto">
          <a:xfrm>
            <a:off x="2378075" y="5181600"/>
            <a:ext cx="137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0" name="Line 150"/>
          <p:cNvSpPr>
            <a:spLocks noChangeShapeType="1"/>
          </p:cNvSpPr>
          <p:nvPr/>
        </p:nvSpPr>
        <p:spPr bwMode="auto">
          <a:xfrm>
            <a:off x="2209800"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1" name="Line 151"/>
          <p:cNvSpPr>
            <a:spLocks noChangeShapeType="1"/>
          </p:cNvSpPr>
          <p:nvPr/>
        </p:nvSpPr>
        <p:spPr bwMode="auto">
          <a:xfrm>
            <a:off x="2286000"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2" name="Line 152"/>
          <p:cNvSpPr>
            <a:spLocks noChangeShapeType="1"/>
          </p:cNvSpPr>
          <p:nvPr/>
        </p:nvSpPr>
        <p:spPr bwMode="auto">
          <a:xfrm>
            <a:off x="1143000" y="31242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3" name="Line 153"/>
          <p:cNvSpPr>
            <a:spLocks noChangeShapeType="1"/>
          </p:cNvSpPr>
          <p:nvPr/>
        </p:nvSpPr>
        <p:spPr bwMode="auto">
          <a:xfrm>
            <a:off x="1143000" y="31242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4" name="Line 154"/>
          <p:cNvSpPr>
            <a:spLocks noChangeShapeType="1"/>
          </p:cNvSpPr>
          <p:nvPr/>
        </p:nvSpPr>
        <p:spPr bwMode="auto">
          <a:xfrm>
            <a:off x="1143000" y="5181600"/>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5" name="Line 155"/>
          <p:cNvSpPr>
            <a:spLocks noChangeShapeType="1"/>
          </p:cNvSpPr>
          <p:nvPr/>
        </p:nvSpPr>
        <p:spPr bwMode="auto">
          <a:xfrm>
            <a:off x="1066800" y="2438400"/>
            <a:ext cx="10826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6" name="Line 156"/>
          <p:cNvSpPr>
            <a:spLocks noChangeShapeType="1"/>
          </p:cNvSpPr>
          <p:nvPr/>
        </p:nvSpPr>
        <p:spPr bwMode="auto">
          <a:xfrm>
            <a:off x="1066800" y="24384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7" name="Line 157"/>
          <p:cNvSpPr>
            <a:spLocks noChangeShapeType="1"/>
          </p:cNvSpPr>
          <p:nvPr/>
        </p:nvSpPr>
        <p:spPr bwMode="auto">
          <a:xfrm>
            <a:off x="4054475" y="2438400"/>
            <a:ext cx="1127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8" name="Line 158"/>
          <p:cNvSpPr>
            <a:spLocks noChangeShapeType="1"/>
          </p:cNvSpPr>
          <p:nvPr/>
        </p:nvSpPr>
        <p:spPr bwMode="auto">
          <a:xfrm>
            <a:off x="5181600" y="24384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99" name="Line 159"/>
          <p:cNvSpPr>
            <a:spLocks noChangeShapeType="1"/>
          </p:cNvSpPr>
          <p:nvPr/>
        </p:nvSpPr>
        <p:spPr bwMode="auto">
          <a:xfrm>
            <a:off x="1066800" y="5334000"/>
            <a:ext cx="411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0" name="Line 160"/>
          <p:cNvSpPr>
            <a:spLocks noChangeShapeType="1"/>
          </p:cNvSpPr>
          <p:nvPr/>
        </p:nvSpPr>
        <p:spPr bwMode="auto">
          <a:xfrm>
            <a:off x="914400" y="1905000"/>
            <a:ext cx="14636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1" name="Line 161"/>
          <p:cNvSpPr>
            <a:spLocks noChangeShapeType="1"/>
          </p:cNvSpPr>
          <p:nvPr/>
        </p:nvSpPr>
        <p:spPr bwMode="auto">
          <a:xfrm>
            <a:off x="914400" y="1905000"/>
            <a:ext cx="0" cy="3429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2" name="Line 162"/>
          <p:cNvSpPr>
            <a:spLocks noChangeShapeType="1"/>
          </p:cNvSpPr>
          <p:nvPr/>
        </p:nvSpPr>
        <p:spPr bwMode="auto">
          <a:xfrm flipH="1">
            <a:off x="609600" y="5791200"/>
            <a:ext cx="3968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3" name="Line 163"/>
          <p:cNvSpPr>
            <a:spLocks noChangeShapeType="1"/>
          </p:cNvSpPr>
          <p:nvPr/>
        </p:nvSpPr>
        <p:spPr bwMode="auto">
          <a:xfrm>
            <a:off x="609600" y="5791200"/>
            <a:ext cx="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4" name="Line 164"/>
          <p:cNvSpPr>
            <a:spLocks noChangeShapeType="1"/>
          </p:cNvSpPr>
          <p:nvPr/>
        </p:nvSpPr>
        <p:spPr bwMode="auto">
          <a:xfrm>
            <a:off x="533400" y="53340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5" name="Line 165"/>
          <p:cNvSpPr>
            <a:spLocks noChangeShapeType="1"/>
          </p:cNvSpPr>
          <p:nvPr/>
        </p:nvSpPr>
        <p:spPr bwMode="auto">
          <a:xfrm>
            <a:off x="533400" y="5334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6" name="Line 166"/>
          <p:cNvSpPr>
            <a:spLocks noChangeShapeType="1"/>
          </p:cNvSpPr>
          <p:nvPr/>
        </p:nvSpPr>
        <p:spPr bwMode="auto">
          <a:xfrm>
            <a:off x="609600" y="8153400"/>
            <a:ext cx="1997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7" name="Line 167"/>
          <p:cNvSpPr>
            <a:spLocks noChangeShapeType="1"/>
          </p:cNvSpPr>
          <p:nvPr/>
        </p:nvSpPr>
        <p:spPr bwMode="auto">
          <a:xfrm>
            <a:off x="533400" y="8229600"/>
            <a:ext cx="56546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8" name="Line 168"/>
          <p:cNvSpPr>
            <a:spLocks noChangeShapeType="1"/>
          </p:cNvSpPr>
          <p:nvPr/>
        </p:nvSpPr>
        <p:spPr bwMode="auto">
          <a:xfrm>
            <a:off x="2454275" y="5791200"/>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09" name="Line 169"/>
          <p:cNvSpPr>
            <a:spLocks noChangeShapeType="1"/>
          </p:cNvSpPr>
          <p:nvPr/>
        </p:nvSpPr>
        <p:spPr bwMode="auto">
          <a:xfrm>
            <a:off x="3749675" y="5791200"/>
            <a:ext cx="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0" name="Line 170"/>
          <p:cNvSpPr>
            <a:spLocks noChangeShapeType="1"/>
          </p:cNvSpPr>
          <p:nvPr/>
        </p:nvSpPr>
        <p:spPr bwMode="auto">
          <a:xfrm flipV="1">
            <a:off x="2606675" y="7391400"/>
            <a:ext cx="11430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1" name="Line 171"/>
          <p:cNvSpPr>
            <a:spLocks noChangeShapeType="1"/>
          </p:cNvSpPr>
          <p:nvPr/>
        </p:nvSpPr>
        <p:spPr bwMode="auto">
          <a:xfrm>
            <a:off x="3810000" y="6096000"/>
            <a:ext cx="92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2" name="Line 172"/>
          <p:cNvSpPr>
            <a:spLocks noChangeShapeType="1"/>
          </p:cNvSpPr>
          <p:nvPr/>
        </p:nvSpPr>
        <p:spPr bwMode="auto">
          <a:xfrm>
            <a:off x="3810000" y="6096000"/>
            <a:ext cx="0" cy="190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3" name="Line 173"/>
          <p:cNvSpPr>
            <a:spLocks noChangeShapeType="1"/>
          </p:cNvSpPr>
          <p:nvPr/>
        </p:nvSpPr>
        <p:spPr bwMode="auto">
          <a:xfrm>
            <a:off x="5121275" y="6096000"/>
            <a:ext cx="0" cy="190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4" name="Line 174"/>
          <p:cNvSpPr>
            <a:spLocks noChangeShapeType="1"/>
          </p:cNvSpPr>
          <p:nvPr/>
        </p:nvSpPr>
        <p:spPr bwMode="auto">
          <a:xfrm>
            <a:off x="5045075" y="60960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5" name="Line 175"/>
          <p:cNvSpPr>
            <a:spLocks noChangeShapeType="1"/>
          </p:cNvSpPr>
          <p:nvPr/>
        </p:nvSpPr>
        <p:spPr bwMode="auto">
          <a:xfrm>
            <a:off x="3825875" y="8001000"/>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16" name="Rectangle 176"/>
          <p:cNvSpPr>
            <a:spLocks noChangeArrowheads="1"/>
          </p:cNvSpPr>
          <p:nvPr/>
        </p:nvSpPr>
        <p:spPr bwMode="auto">
          <a:xfrm>
            <a:off x="5273675" y="7315200"/>
            <a:ext cx="3810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900"/>
              <a:t>作成日</a:t>
            </a:r>
          </a:p>
        </p:txBody>
      </p:sp>
      <p:sp>
        <p:nvSpPr>
          <p:cNvPr id="10417" name="Rectangle 177"/>
          <p:cNvSpPr>
            <a:spLocks noChangeArrowheads="1"/>
          </p:cNvSpPr>
          <p:nvPr/>
        </p:nvSpPr>
        <p:spPr bwMode="auto">
          <a:xfrm>
            <a:off x="5273675" y="7467600"/>
            <a:ext cx="3810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900"/>
              <a:t>場　所</a:t>
            </a:r>
          </a:p>
        </p:txBody>
      </p:sp>
      <p:sp>
        <p:nvSpPr>
          <p:cNvPr id="10418" name="Rectangle 178"/>
          <p:cNvSpPr>
            <a:spLocks noChangeArrowheads="1"/>
          </p:cNvSpPr>
          <p:nvPr/>
        </p:nvSpPr>
        <p:spPr bwMode="auto">
          <a:xfrm>
            <a:off x="5273675" y="7620000"/>
            <a:ext cx="3810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900"/>
              <a:t>作成者</a:t>
            </a:r>
          </a:p>
        </p:txBody>
      </p:sp>
      <p:sp>
        <p:nvSpPr>
          <p:cNvPr id="10419" name="Rectangle 179"/>
          <p:cNvSpPr>
            <a:spLocks noChangeArrowheads="1"/>
          </p:cNvSpPr>
          <p:nvPr/>
        </p:nvSpPr>
        <p:spPr bwMode="auto">
          <a:xfrm>
            <a:off x="5654675" y="7315200"/>
            <a:ext cx="3048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10420" name="Rectangle 180"/>
          <p:cNvSpPr>
            <a:spLocks noChangeArrowheads="1"/>
          </p:cNvSpPr>
          <p:nvPr/>
        </p:nvSpPr>
        <p:spPr bwMode="auto">
          <a:xfrm>
            <a:off x="5654675" y="7467600"/>
            <a:ext cx="3048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10421" name="Rectangle 181"/>
          <p:cNvSpPr>
            <a:spLocks noChangeArrowheads="1"/>
          </p:cNvSpPr>
          <p:nvPr/>
        </p:nvSpPr>
        <p:spPr bwMode="auto">
          <a:xfrm>
            <a:off x="5654675" y="7620000"/>
            <a:ext cx="304800" cy="152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p>
        </p:txBody>
      </p:sp>
      <p:sp>
        <p:nvSpPr>
          <p:cNvPr id="10422" name="Line 182"/>
          <p:cNvSpPr>
            <a:spLocks noChangeShapeType="1"/>
          </p:cNvSpPr>
          <p:nvPr/>
        </p:nvSpPr>
        <p:spPr bwMode="auto">
          <a:xfrm>
            <a:off x="3978275" y="1905000"/>
            <a:ext cx="1279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23" name="Line 183"/>
          <p:cNvSpPr>
            <a:spLocks noChangeShapeType="1"/>
          </p:cNvSpPr>
          <p:nvPr/>
        </p:nvSpPr>
        <p:spPr bwMode="auto">
          <a:xfrm>
            <a:off x="5257800" y="1905000"/>
            <a:ext cx="0" cy="518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24" name="Text Box 184"/>
          <p:cNvSpPr txBox="1">
            <a:spLocks noChangeArrowheads="1"/>
          </p:cNvSpPr>
          <p:nvPr/>
        </p:nvSpPr>
        <p:spPr bwMode="auto">
          <a:xfrm>
            <a:off x="5257800" y="4419600"/>
            <a:ext cx="12842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③</a:t>
            </a:r>
            <a:r>
              <a:rPr lang="ja-JP" altLang="en-US">
                <a:latin typeface="ＭＳ Ｐ明朝" pitchFamily="18" charset="-128"/>
              </a:rPr>
              <a:t>親近感の最も近い</a:t>
            </a:r>
          </a:p>
          <a:p>
            <a:r>
              <a:rPr lang="ja-JP" altLang="en-US">
                <a:latin typeface="ＭＳ Ｐ明朝" pitchFamily="18" charset="-128"/>
              </a:rPr>
              <a:t>　ものから親和性の</a:t>
            </a:r>
          </a:p>
          <a:p>
            <a:r>
              <a:rPr lang="ja-JP" altLang="en-US">
                <a:latin typeface="ＭＳ Ｐ明朝" pitchFamily="18" charset="-128"/>
              </a:rPr>
              <a:t>　あるカードを寄せ</a:t>
            </a:r>
          </a:p>
          <a:p>
            <a:r>
              <a:rPr lang="ja-JP" altLang="en-US">
                <a:latin typeface="ＭＳ Ｐ明朝" pitchFamily="18" charset="-128"/>
              </a:rPr>
              <a:t>　集める。</a:t>
            </a:r>
          </a:p>
        </p:txBody>
      </p:sp>
      <p:sp>
        <p:nvSpPr>
          <p:cNvPr id="10425" name="Text Box 185"/>
          <p:cNvSpPr txBox="1">
            <a:spLocks noChangeArrowheads="1"/>
          </p:cNvSpPr>
          <p:nvPr/>
        </p:nvSpPr>
        <p:spPr bwMode="auto">
          <a:xfrm>
            <a:off x="5257800" y="5470525"/>
            <a:ext cx="126365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⑤</a:t>
            </a:r>
            <a:r>
              <a:rPr lang="ja-JP" altLang="en-US">
                <a:latin typeface="ＭＳ Ｐ明朝" pitchFamily="18" charset="-128"/>
              </a:rPr>
              <a:t>どのグループにも</a:t>
            </a:r>
          </a:p>
          <a:p>
            <a:r>
              <a:rPr lang="ja-JP" altLang="en-US">
                <a:latin typeface="ＭＳ Ｐ明朝" pitchFamily="18" charset="-128"/>
              </a:rPr>
              <a:t>　入らない（親和でき</a:t>
            </a:r>
          </a:p>
          <a:p>
            <a:r>
              <a:rPr lang="ja-JP" altLang="en-US">
                <a:latin typeface="ＭＳ Ｐ明朝" pitchFamily="18" charset="-128"/>
              </a:rPr>
              <a:t>　ない）カードはその</a:t>
            </a:r>
          </a:p>
          <a:p>
            <a:r>
              <a:rPr lang="ja-JP" altLang="en-US">
                <a:latin typeface="ＭＳ Ｐ明朝" pitchFamily="18" charset="-128"/>
              </a:rPr>
              <a:t>　まま（ひとりぼっち）</a:t>
            </a:r>
          </a:p>
          <a:p>
            <a:r>
              <a:rPr lang="ja-JP" altLang="en-US">
                <a:latin typeface="ＭＳ Ｐ明朝" pitchFamily="18" charset="-128"/>
              </a:rPr>
              <a:t>　にしておく。</a:t>
            </a:r>
          </a:p>
        </p:txBody>
      </p:sp>
      <p:sp>
        <p:nvSpPr>
          <p:cNvPr id="10426" name="Text Box 186"/>
          <p:cNvSpPr txBox="1">
            <a:spLocks noChangeArrowheads="1"/>
          </p:cNvSpPr>
          <p:nvPr/>
        </p:nvSpPr>
        <p:spPr bwMode="auto">
          <a:xfrm>
            <a:off x="5257800" y="6308725"/>
            <a:ext cx="13763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ＭＳ Ｐ明朝" pitchFamily="18" charset="-128"/>
              </a:rPr>
              <a:t>⑧</a:t>
            </a:r>
            <a:r>
              <a:rPr lang="ja-JP" altLang="en-US">
                <a:latin typeface="ＭＳ Ｐ明朝" pitchFamily="18" charset="-128"/>
              </a:rPr>
              <a:t>親和図を完成させる</a:t>
            </a:r>
          </a:p>
          <a:p>
            <a:r>
              <a:rPr lang="ja-JP" altLang="en-US">
                <a:latin typeface="ＭＳ Ｐ明朝" pitchFamily="18" charset="-128"/>
              </a:rPr>
              <a:t>　余白に作成日、場所</a:t>
            </a:r>
          </a:p>
          <a:p>
            <a:r>
              <a:rPr lang="ja-JP" altLang="en-US">
                <a:latin typeface="ＭＳ Ｐ明朝" pitchFamily="18" charset="-128"/>
              </a:rPr>
              <a:t>　作成者等のデータを</a:t>
            </a:r>
          </a:p>
          <a:p>
            <a:r>
              <a:rPr lang="ja-JP" altLang="en-US">
                <a:latin typeface="ＭＳ Ｐ明朝" pitchFamily="18" charset="-128"/>
              </a:rPr>
              <a:t>　記入し完成。</a:t>
            </a:r>
          </a:p>
        </p:txBody>
      </p:sp>
      <p:sp>
        <p:nvSpPr>
          <p:cNvPr id="10427" name="Line 187"/>
          <p:cNvSpPr>
            <a:spLocks noChangeShapeType="1"/>
          </p:cNvSpPr>
          <p:nvPr/>
        </p:nvSpPr>
        <p:spPr bwMode="auto">
          <a:xfrm>
            <a:off x="5257800" y="7086600"/>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28" name="Line 188"/>
          <p:cNvSpPr>
            <a:spLocks noChangeShapeType="1"/>
          </p:cNvSpPr>
          <p:nvPr/>
        </p:nvSpPr>
        <p:spPr bwMode="auto">
          <a:xfrm>
            <a:off x="6172200" y="70866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29" name="Line 189"/>
          <p:cNvSpPr>
            <a:spLocks noChangeShapeType="1"/>
          </p:cNvSpPr>
          <p:nvPr/>
        </p:nvSpPr>
        <p:spPr bwMode="auto">
          <a:xfrm>
            <a:off x="5410200" y="65532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0" name="Line 190"/>
          <p:cNvSpPr>
            <a:spLocks noChangeShapeType="1"/>
          </p:cNvSpPr>
          <p:nvPr/>
        </p:nvSpPr>
        <p:spPr bwMode="auto">
          <a:xfrm>
            <a:off x="3352800" y="5638800"/>
            <a:ext cx="198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1" name="Line 191"/>
          <p:cNvSpPr>
            <a:spLocks noChangeShapeType="1"/>
          </p:cNvSpPr>
          <p:nvPr/>
        </p:nvSpPr>
        <p:spPr bwMode="auto">
          <a:xfrm flipH="1">
            <a:off x="3048000" y="5638800"/>
            <a:ext cx="3048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2" name="Line 192"/>
          <p:cNvSpPr>
            <a:spLocks noChangeShapeType="1"/>
          </p:cNvSpPr>
          <p:nvPr/>
        </p:nvSpPr>
        <p:spPr bwMode="auto">
          <a:xfrm flipH="1">
            <a:off x="5029200" y="4724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3" name="Line 193"/>
          <p:cNvSpPr>
            <a:spLocks noChangeShapeType="1"/>
          </p:cNvSpPr>
          <p:nvPr/>
        </p:nvSpPr>
        <p:spPr bwMode="auto">
          <a:xfrm flipH="1">
            <a:off x="5029200" y="3886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4" name="Line 194"/>
          <p:cNvSpPr>
            <a:spLocks noChangeShapeType="1"/>
          </p:cNvSpPr>
          <p:nvPr/>
        </p:nvSpPr>
        <p:spPr bwMode="auto">
          <a:xfrm flipH="1">
            <a:off x="5029200" y="3048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5" name="Line 195"/>
          <p:cNvSpPr>
            <a:spLocks noChangeShapeType="1"/>
          </p:cNvSpPr>
          <p:nvPr/>
        </p:nvSpPr>
        <p:spPr bwMode="auto">
          <a:xfrm flipH="1">
            <a:off x="3962400" y="1676400"/>
            <a:ext cx="10668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6" name="Line 196"/>
          <p:cNvSpPr>
            <a:spLocks noChangeShapeType="1"/>
          </p:cNvSpPr>
          <p:nvPr/>
        </p:nvSpPr>
        <p:spPr bwMode="auto">
          <a:xfrm flipH="1">
            <a:off x="2819400" y="762000"/>
            <a:ext cx="4572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437" name="Line 197"/>
          <p:cNvSpPr>
            <a:spLocks noChangeShapeType="1"/>
          </p:cNvSpPr>
          <p:nvPr/>
        </p:nvSpPr>
        <p:spPr bwMode="auto">
          <a:xfrm>
            <a:off x="1066800" y="1828800"/>
            <a:ext cx="10668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DB643FF1-3006-44FC-8E94-F57D46C1FA3F}"/>
</file>

<file path=customXml/itemProps2.xml><?xml version="1.0" encoding="utf-8"?>
<ds:datastoreItem xmlns:ds="http://schemas.openxmlformats.org/officeDocument/2006/customXml" ds:itemID="{36B9582D-816C-43A3-8B97-4C8DB9D7E100}"/>
</file>

<file path=customXml/itemProps3.xml><?xml version="1.0" encoding="utf-8"?>
<ds:datastoreItem xmlns:ds="http://schemas.openxmlformats.org/officeDocument/2006/customXml" ds:itemID="{C8E4C7A5-60AB-42E3-B13D-1D75D81C8DB9}"/>
</file>

<file path=docProps/app.xml><?xml version="1.0" encoding="utf-8"?>
<Properties xmlns="http://schemas.openxmlformats.org/officeDocument/2006/extended-properties" xmlns:vt="http://schemas.openxmlformats.org/officeDocument/2006/docPropsVTypes">
  <TotalTime>2154</TotalTime>
  <Words>5998</Words>
  <Application>Microsoft Office PowerPoint</Application>
  <PresentationFormat>A4 210 x 297 mm</PresentationFormat>
  <Paragraphs>1737</Paragraphs>
  <Slides>21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21</vt:i4>
      </vt:variant>
    </vt:vector>
  </HeadingPairs>
  <TitlesOfParts>
    <vt:vector size="28" baseType="lpstr">
      <vt:lpstr>Times New Roman</vt:lpstr>
      <vt:lpstr>ＭＳ Ｐゴシック</vt:lpstr>
      <vt:lpstr>ＭＳ Ｐ明朝</vt:lpstr>
      <vt:lpstr>Century</vt:lpstr>
      <vt:lpstr>ＤＦPOP体</vt:lpstr>
      <vt:lpstr>ＭＳ 明朝</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NTT西日本静岡支店</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maoki</dc:creator>
  <cp:lastModifiedBy>s890376</cp:lastModifiedBy>
  <cp:revision>151</cp:revision>
  <dcterms:created xsi:type="dcterms:W3CDTF">2003-12-26T04:12:44Z</dcterms:created>
  <dcterms:modified xsi:type="dcterms:W3CDTF">2020-02-18T02:44:05Z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